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tags/tag16.xml" ContentType="application/vnd.openxmlformats-officedocument.presentationml.tags+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6" r:id="rId3"/>
  </p:sldMasterIdLst>
  <p:notesMasterIdLst>
    <p:notesMasterId r:id="rId47"/>
  </p:notesMasterIdLst>
  <p:sldIdLst>
    <p:sldId id="569" r:id="rId4"/>
    <p:sldId id="615" r:id="rId5"/>
    <p:sldId id="624" r:id="rId6"/>
    <p:sldId id="641" r:id="rId7"/>
    <p:sldId id="621" r:id="rId8"/>
    <p:sldId id="622" r:id="rId9"/>
    <p:sldId id="617" r:id="rId10"/>
    <p:sldId id="623" r:id="rId11"/>
    <p:sldId id="577" r:id="rId12"/>
    <p:sldId id="581" r:id="rId13"/>
    <p:sldId id="635" r:id="rId14"/>
    <p:sldId id="576" r:id="rId15"/>
    <p:sldId id="583" r:id="rId16"/>
    <p:sldId id="586" r:id="rId17"/>
    <p:sldId id="627" r:id="rId18"/>
    <p:sldId id="589" r:id="rId19"/>
    <p:sldId id="597" r:id="rId20"/>
    <p:sldId id="590" r:id="rId21"/>
    <p:sldId id="592" r:id="rId22"/>
    <p:sldId id="630" r:id="rId23"/>
    <p:sldId id="631" r:id="rId24"/>
    <p:sldId id="628" r:id="rId25"/>
    <p:sldId id="632" r:id="rId26"/>
    <p:sldId id="591" r:id="rId27"/>
    <p:sldId id="396" r:id="rId28"/>
    <p:sldId id="598" r:id="rId29"/>
    <p:sldId id="604" r:id="rId30"/>
    <p:sldId id="634" r:id="rId31"/>
    <p:sldId id="603" r:id="rId32"/>
    <p:sldId id="601" r:id="rId33"/>
    <p:sldId id="636" r:id="rId34"/>
    <p:sldId id="606" r:id="rId35"/>
    <p:sldId id="608" r:id="rId36"/>
    <p:sldId id="605" r:id="rId37"/>
    <p:sldId id="610" r:id="rId38"/>
    <p:sldId id="637" r:id="rId39"/>
    <p:sldId id="633" r:id="rId40"/>
    <p:sldId id="638" r:id="rId41"/>
    <p:sldId id="609" r:id="rId42"/>
    <p:sldId id="639" r:id="rId43"/>
    <p:sldId id="640" r:id="rId44"/>
    <p:sldId id="613" r:id="rId45"/>
    <p:sldId id="57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1192" autoAdjust="0"/>
  </p:normalViewPr>
  <p:slideViewPr>
    <p:cSldViewPr snapToGrid="0">
      <p:cViewPr varScale="1">
        <p:scale>
          <a:sx n="58" d="100"/>
          <a:sy n="58" d="100"/>
        </p:scale>
        <p:origin x="1224" y="72"/>
      </p:cViewPr>
      <p:guideLst/>
    </p:cSldViewPr>
  </p:slideViewPr>
  <p:notesTextViewPr>
    <p:cViewPr>
      <p:scale>
        <a:sx n="1" d="1"/>
        <a:sy n="1" d="1"/>
      </p:scale>
      <p:origin x="0" y="0"/>
    </p:cViewPr>
  </p:notesTextViewPr>
  <p:sorterViewPr>
    <p:cViewPr varScale="1">
      <p:scale>
        <a:sx n="100" d="100"/>
        <a:sy n="100" d="100"/>
      </p:scale>
      <p:origin x="0" y="-24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75DD1-B508-4877-BA1F-C038F5CBE69F}" type="datetimeFigureOut">
              <a:rPr lang="zh-CN" altLang="en-US" smtClean="0"/>
              <a:t>2020/3/31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A379C-6A33-4C7B-88E0-57D43ED08E6E}" type="slidenum">
              <a:rPr lang="zh-CN" altLang="en-US" smtClean="0"/>
              <a:t>‹#›</a:t>
            </a:fld>
            <a:endParaRPr lang="zh-CN" altLang="en-US"/>
          </a:p>
        </p:txBody>
      </p:sp>
    </p:spTree>
    <p:extLst>
      <p:ext uri="{BB962C8B-B14F-4D97-AF65-F5344CB8AC3E}">
        <p14:creationId xmlns:p14="http://schemas.microsoft.com/office/powerpoint/2010/main" val="28266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sym typeface="Helvetica Neue"/>
              </a:rPr>
              <a:t>Hi! I am Wei Hao, an undergrad student from U of Wisconsin- Madison,</a:t>
            </a:r>
          </a:p>
          <a:p>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sym typeface="Helvetica Neue"/>
              </a:rPr>
              <a:t>Today, I’ll talk about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sym typeface="Gill Sans Light"/>
              </a:rPr>
              <a:t>[Title]. This is a joint work with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Gill Sans Light"/>
                <a:cs typeface="Gill Sans Light"/>
                <a:sym typeface="Gill Sans Light"/>
              </a:rPr>
              <a:t>Nicholas Vogt ,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Gill Sans Light"/>
                <a:cs typeface="Gill Sans Light"/>
                <a:sym typeface="Gill Sans Light"/>
              </a:rPr>
              <a:t>Zihang</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Gill Sans Light"/>
                <a:cs typeface="Gill Sans Light"/>
                <a:sym typeface="Gill Sans Light"/>
              </a:rPr>
              <a:t> Meng,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Gill Sans Light"/>
                <a:cs typeface="Gill Sans Light"/>
                <a:sym typeface="Gill Sans Light"/>
              </a:rPr>
              <a:t>Seong</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Gill Sans Light"/>
                <a:cs typeface="Gill Sans Light"/>
                <a:sym typeface="Gill Sans Light"/>
              </a:rPr>
              <a:t> Jae Hwang, Rebecca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Gill Sans Light"/>
                <a:cs typeface="Gill Sans Light"/>
                <a:sym typeface="Gill Sans Light"/>
              </a:rPr>
              <a:t>Koscik</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Gill Sans Light"/>
                <a:cs typeface="Gill Sans Light"/>
                <a:sym typeface="Gill Sans Light"/>
              </a:rPr>
              <a:t>, Sterling Johnson, Barbara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Gill Sans Light"/>
                <a:cs typeface="Gill Sans Light"/>
                <a:sym typeface="Gill Sans Light"/>
              </a:rPr>
              <a:t>Bendlin</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Gill Sans Light"/>
                <a:cs typeface="Gill Sans Light"/>
                <a:sym typeface="Gill Sans Light"/>
              </a:rPr>
              <a:t> and Vikas Singh.</a:t>
            </a: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sym typeface="Gill Sans Light"/>
            </a:endParaRPr>
          </a:p>
        </p:txBody>
      </p:sp>
    </p:spTree>
    <p:extLst>
      <p:ext uri="{BB962C8B-B14F-4D97-AF65-F5344CB8AC3E}">
        <p14:creationId xmlns:p14="http://schemas.microsoft.com/office/powerpoint/2010/main" val="428714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dirty="0"/>
          </a:p>
        </p:txBody>
      </p:sp>
      <p:sp>
        <p:nvSpPr>
          <p:cNvPr id="847" name="Shape 84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challenge we face is the lack of methods for characterizing individual-level amyloid propagation patterns, using both the individual amyloid scan as well as structural brain connectivity. As mentioned before, the latter factor is important because the structural brain connectivity informs the fiber pathways which guide amyloid progression from one region to the other in the brain.</a:t>
            </a:r>
          </a:p>
          <a:p>
            <a:endParaRPr lang="en-US" dirty="0"/>
          </a:p>
        </p:txBody>
      </p:sp>
    </p:spTree>
    <p:extLst>
      <p:ext uri="{BB962C8B-B14F-4D97-AF65-F5344CB8AC3E}">
        <p14:creationId xmlns:p14="http://schemas.microsoft.com/office/powerpoint/2010/main" val="2652017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dirty="0"/>
          </a:p>
        </p:txBody>
      </p:sp>
      <p:sp>
        <p:nvSpPr>
          <p:cNvPr id="847" name="Shape 84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challenge we face is the lack of methods for characterizing individual-level amyloid propagation patterns, using both the individual amyloid scan as well as structural brain connectivity. As mentioned before, the latter factor is important because the structural brain connectivity informs the fiber pathways which guide amyloid progression from one region to the other in the brain.</a:t>
            </a:r>
          </a:p>
          <a:p>
            <a:endParaRPr lang="en-US" dirty="0"/>
          </a:p>
        </p:txBody>
      </p:sp>
    </p:spTree>
    <p:extLst>
      <p:ext uri="{BB962C8B-B14F-4D97-AF65-F5344CB8AC3E}">
        <p14:creationId xmlns:p14="http://schemas.microsoft.com/office/powerpoint/2010/main" val="2133059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dirty="0"/>
          </a:p>
        </p:txBody>
      </p:sp>
      <p:sp>
        <p:nvSpPr>
          <p:cNvPr id="847" name="Shape 84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In fact, in stead of individual-level prediction, a previous work tried to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capture the group-level amyloid propagation, based on the full cohort’s amyloid scans. Its model infers a crafted group-level brain connectivity only from the PiB DVRs over time.</a:t>
            </a:r>
            <a:endPar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However, this crafted group-level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connectivity</a:t>
            </a: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cannot be used to characterize the individual level propagation because the derived propagation routes are for the full group and do not consider individual variations.</a:t>
            </a:r>
          </a:p>
        </p:txBody>
      </p:sp>
    </p:spTree>
    <p:extLst>
      <p:ext uri="{BB962C8B-B14F-4D97-AF65-F5344CB8AC3E}">
        <p14:creationId xmlns:p14="http://schemas.microsoft.com/office/powerpoint/2010/main" val="160911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dirty="0"/>
          </a:p>
        </p:txBody>
      </p:sp>
      <p:sp>
        <p:nvSpPr>
          <p:cNvPr id="847" name="Shape 84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So, to characterize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individual-level amyloid progression, we need to have a model, that knows how to map baseline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measurements to measurements over time, appropriately informed by the individual’s connectivity information. This prior knowledge will act as the main course of group-level progression trend due to the underlying disease pattern.  And the model may use this knowledge to make individualized prediction.</a:t>
            </a:r>
            <a:endParaRPr lang="en-US" sz="1200" dirty="0">
              <a:gradFill>
                <a:gsLst>
                  <a:gs pos="0">
                    <a:schemeClr val="tx1"/>
                  </a:gs>
                  <a:gs pos="100000">
                    <a:schemeClr val="tx1"/>
                  </a:gs>
                </a:gsLst>
                <a:lin ang="5400000" scaled="1"/>
              </a:gradFill>
            </a:endParaRPr>
          </a:p>
        </p:txBody>
      </p:sp>
    </p:spTree>
    <p:extLst>
      <p:ext uri="{BB962C8B-B14F-4D97-AF65-F5344CB8AC3E}">
        <p14:creationId xmlns:p14="http://schemas.microsoft.com/office/powerpoint/2010/main" val="2904362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To begin describing our model, we start with the idea of network diffusion model.</a:t>
            </a:r>
          </a:p>
          <a:p>
            <a:endParaRPr lang="en-US" dirty="0"/>
          </a:p>
        </p:txBody>
      </p:sp>
    </p:spTree>
    <p:extLst>
      <p:ext uri="{BB962C8B-B14F-4D97-AF65-F5344CB8AC3E}">
        <p14:creationId xmlns:p14="http://schemas.microsoft.com/office/powerpoint/2010/main" val="41892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Let’s imagine the brain as a connected graph s where brain regions are represented by vertices. And an edge means the existence of fiber path in between two regions.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Then, the amount of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for the graph s at time t can be expressed by a vector Phi t s. </a:t>
            </a: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When time passes, we can imagine the amyloid propagation as a heat diffusion process. And it can be written using a differential equation as shown below. The constant k denotes the diffusion speed and L is the graph Laplacian which stores the brain connectivity information in a matrix format.  </a:t>
            </a:r>
          </a:p>
        </p:txBody>
      </p:sp>
    </p:spTree>
    <p:extLst>
      <p:ext uri="{BB962C8B-B14F-4D97-AF65-F5344CB8AC3E}">
        <p14:creationId xmlns:p14="http://schemas.microsoft.com/office/powerpoint/2010/main" val="165387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To be specific, each element in L can be expressed as shown. Where </a:t>
            </a:r>
            <a:r>
              <a:rPr lang="en-US"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ci,j</a:t>
            </a: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is the connectivity strength between region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i</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and j. Noticeably, the graph Laplacian is symmetric.</a:t>
            </a:r>
            <a:endPar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Tree>
    <p:extLst>
      <p:ext uri="{BB962C8B-B14F-4D97-AF65-F5344CB8AC3E}">
        <p14:creationId xmlns:p14="http://schemas.microsoft.com/office/powerpoint/2010/main" val="2192200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connectivity strength can be derived form T1 Weighted MRI using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Gill Sans Light"/>
              </a:rPr>
              <a:t>the Computational Anatomy Toolbox and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sym typeface="Gill Sans Light"/>
              </a:rPr>
              <a:t>Graynet</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Gill Sans Light"/>
              </a:rPr>
              <a:t>’ which are referenced in our paper. Since we will focus on the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16 gray matter regions known to be affected by AD during the amyloid propagation, the graph Laplacian for a subject s can be expressed as a 16 by 16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Correspondingly, the Phi for that subject can be expressed as a 16 by 1 vector. With these information, we can start to formulate our model.</a:t>
            </a:r>
          </a:p>
          <a:p>
            <a:endParaRPr lang="en-US" dirty="0"/>
          </a:p>
        </p:txBody>
      </p:sp>
    </p:spTree>
    <p:extLst>
      <p:ext uri="{BB962C8B-B14F-4D97-AF65-F5344CB8AC3E}">
        <p14:creationId xmlns:p14="http://schemas.microsoft.com/office/powerpoint/2010/main" val="268945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37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To let the brain structural connectivity inform the model, we need to find a function mapping an individual L as input to an f(L) with the group trend applied.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construct the function f as the following format where the M will act as a to-be-learned group parameter. It has the same size as the input Laplacian. The M will store information about the cohort propagation course and the function can add ‘individual variation’ to the ‘Main course’ by tuning M during the training process. In this format, predicting a subject’s PiB DVR at a future time point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tk</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is formulated as an initial value problem. The problem is solvable via an ordinary differential equation solver which is referenced in our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9D9A379C-6A33-4C7B-88E0-57D43ED08E6E}" type="slidenum">
              <a:rPr lang="zh-CN" altLang="en-US" smtClean="0"/>
              <a:t>19</a:t>
            </a:fld>
            <a:endParaRPr lang="zh-CN" altLang="en-US"/>
          </a:p>
        </p:txBody>
      </p:sp>
    </p:spTree>
    <p:extLst>
      <p:ext uri="{BB962C8B-B14F-4D97-AF65-F5344CB8AC3E}">
        <p14:creationId xmlns:p14="http://schemas.microsoft.com/office/powerpoint/2010/main" val="224778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First, I want to provide a little bit of background information.</a:t>
            </a:r>
          </a:p>
          <a:p>
            <a:pPr marL="0" algn="l" rtl="0" eaLnBrk="1" latinLnBrk="0" hangingPunct="1"/>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Alzheimer’s disease, is a neurodegenerative disease, one of the leading causes of dementia. One way to understand Alzheimer’s disease is to analyze neuroimaging data to measure specific pathologies related to AD.</a:t>
            </a:r>
          </a:p>
          <a:p>
            <a:pPr rtl="0"/>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979400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Here is a summary of our model. To predict a subject’s PiB DVR at a future time point, the model takes the subject’s structural brain connectivity expressed as a Laplacian and a vector of the initial PiB DVR as inputs. A learned group parameter is applied to the Laplacian and an initial value problem is established via the network diffusion model. The predicted PiB DVR is then calculated by an ODE solver.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20</a:t>
            </a:fld>
            <a:endParaRPr lang="zh-CN" altLang="en-US"/>
          </a:p>
        </p:txBody>
      </p:sp>
    </p:spTree>
    <p:extLst>
      <p:ext uri="{BB962C8B-B14F-4D97-AF65-F5344CB8AC3E}">
        <p14:creationId xmlns:p14="http://schemas.microsoft.com/office/powerpoint/2010/main" val="141697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Here is a summary of our model. To predict a subject’s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at a future time point, the model takes the subject’s structural brain connectivity expressed as a Laplacian and a vector of the initial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as inputs. A learned group parameter is applied to the Laplacian and an initial value problem is established via the network diffusion model. The predicted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is then calculated by an ODE solver.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21</a:t>
            </a:fld>
            <a:endParaRPr lang="zh-CN" altLang="en-US"/>
          </a:p>
        </p:txBody>
      </p:sp>
    </p:spTree>
    <p:extLst>
      <p:ext uri="{BB962C8B-B14F-4D97-AF65-F5344CB8AC3E}">
        <p14:creationId xmlns:p14="http://schemas.microsoft.com/office/powerpoint/2010/main" val="2951999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Here is a summary of our model. To predict a subject’s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at a future time point, the model takes the subject’s structural brain connectivity expressed as a Laplacian and a vector of the initial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as inputs. A learned group parameter is applied to the Laplacian and an initial value problem is established via the network diffusion model. The predicted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is then calculated by an ODE solver.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22</a:t>
            </a:fld>
            <a:endParaRPr lang="zh-CN" altLang="en-US"/>
          </a:p>
        </p:txBody>
      </p:sp>
    </p:spTree>
    <p:extLst>
      <p:ext uri="{BB962C8B-B14F-4D97-AF65-F5344CB8AC3E}">
        <p14:creationId xmlns:p14="http://schemas.microsoft.com/office/powerpoint/2010/main" val="4252309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Here is a summary of our model. To predict a subject’s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at a future time point, the model takes the subject’s structural brain connectivity expressed as a Laplacian and a vector of the initial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as inputs. A learned group parameter is applied to the Laplacian and an initial value problem is established via the network diffusion model. The predicted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DVR is then calculated by an ODE solver.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algn="l" defTabSz="914400" rtl="0" eaLnBrk="1" latinLnBrk="0" hangingPunct="1"/>
            <a:endParaRPr lang="en-US"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9D9A379C-6A33-4C7B-88E0-57D43ED08E6E}" type="slidenum">
              <a:rPr lang="zh-CN" altLang="en-US" smtClean="0"/>
              <a:t>23</a:t>
            </a:fld>
            <a:endParaRPr lang="zh-CN" altLang="en-US"/>
          </a:p>
        </p:txBody>
      </p:sp>
    </p:spTree>
    <p:extLst>
      <p:ext uri="{BB962C8B-B14F-4D97-AF65-F5344CB8AC3E}">
        <p14:creationId xmlns:p14="http://schemas.microsoft.com/office/powerpoint/2010/main" val="342094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With the established model, we run some experiments to evaluate it on real data set.</a:t>
            </a:r>
          </a:p>
        </p:txBody>
      </p:sp>
    </p:spTree>
    <p:extLst>
      <p:ext uri="{BB962C8B-B14F-4D97-AF65-F5344CB8AC3E}">
        <p14:creationId xmlns:p14="http://schemas.microsoft.com/office/powerpoint/2010/main" val="2348264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longitudinal dataset is from Wisconsin Registry for Alzheimer’s Prevention study. 112 cognitively unimpaired subjects with at least three time points of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-PET scans and baseline T1-weighted MRI were included.</a:t>
            </a:r>
            <a:endPar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Tree>
    <p:extLst>
      <p:ext uri="{BB962C8B-B14F-4D97-AF65-F5344CB8AC3E}">
        <p14:creationId xmlns:p14="http://schemas.microsoft.com/office/powerpoint/2010/main" val="418920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evaluate the model in two settings with different dataset splits. The training data in the first setting includes 90% of the subjects and the Model is trained using </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1</m:t>
                        </m:r>
                      </m:sub>
                    </m:s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 </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2</m:t>
                        </m:r>
                      </m:sub>
                    </m:s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and L. We estimate the accuracy of estimated amyloid loads at </a:t>
                </a:r>
                <a14:m>
                  <m:oMath xmlns:m="http://schemas.openxmlformats.org/officeDocument/2006/math">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2</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given only the baseline </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d>
                      <m:d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dPr>
                      <m:e>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1</m:t>
                            </m:r>
                          </m:sub>
                        </m:sSub>
                      </m:e>
                    </m:d>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on the remaining 10% subjects. And we perform a10-fold cross-validation.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training data in the second setting includes all of the subjects and the Model is trained using </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1</m:t>
                        </m:r>
                      </m:sub>
                    </m:s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 </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2</m:t>
                        </m:r>
                      </m:sub>
                    </m:s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and L where scans at </a:t>
                </a:r>
                <a14:m>
                  <m:oMath xmlns:m="http://schemas.openxmlformats.org/officeDocument/2006/math">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3</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are held out. We estimate the accuracy of estimated amyloid loads at </a:t>
                </a:r>
                <a14:m>
                  <m:oMath xmlns:m="http://schemas.openxmlformats.org/officeDocument/2006/math">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3</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given only the baseline </a:t>
                </a:r>
                <a14:m>
                  <m:oMath xmlns:m="http://schemas.openxmlformats.org/officeDocument/2006/math">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d>
                      <m:d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dPr>
                      <m:e>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1</m:t>
                            </m:r>
                          </m:sub>
                        </m:sSub>
                      </m:e>
                    </m:d>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on all subjects. </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0" dirty="0">
                    <a:gradFill>
                      <a:gsLst>
                        <a:gs pos="0">
                          <a:schemeClr val="tx1"/>
                        </a:gs>
                        <a:gs pos="100000">
                          <a:schemeClr val="tx1"/>
                        </a:gs>
                      </a:gsLst>
                      <a:lin ang="0" scaled="0"/>
                    </a:gradFill>
                    <a:latin typeface="Gill Sans Light"/>
                  </a:rPr>
                  <a:t>We first evaluate the model in two settings with different dataset splits.</a:t>
                </a:r>
                <a:r>
                  <a:rPr lang="en-US" altLang="zh-CN" sz="1200" kern="0" baseline="0" dirty="0">
                    <a:gradFill>
                      <a:gsLst>
                        <a:gs pos="0">
                          <a:schemeClr val="tx1"/>
                        </a:gs>
                        <a:gs pos="100000">
                          <a:schemeClr val="tx1"/>
                        </a:gs>
                      </a:gsLst>
                      <a:lin ang="0" scaled="0"/>
                    </a:gradFill>
                    <a:latin typeface="Gill Sans Light"/>
                  </a:rPr>
                  <a:t> The training </a:t>
                </a:r>
                <a:r>
                  <a:rPr lang="en-US" altLang="zh-CN" sz="1200" kern="0" dirty="0">
                    <a:gradFill>
                      <a:gsLst>
                        <a:gs pos="0">
                          <a:schemeClr val="tx1"/>
                        </a:gs>
                        <a:gs pos="100000">
                          <a:schemeClr val="tx1"/>
                        </a:gs>
                      </a:gsLst>
                      <a:lin ang="0" scaled="0"/>
                    </a:gradFill>
                    <a:latin typeface="Gill Sans Light"/>
                  </a:rPr>
                  <a:t>data in the first setting includes 90% of the subjects</a:t>
                </a:r>
                <a:r>
                  <a:rPr lang="en-US" altLang="zh-CN" sz="1200" kern="0" baseline="0" dirty="0">
                    <a:gradFill>
                      <a:gsLst>
                        <a:gs pos="0">
                          <a:schemeClr val="tx1"/>
                        </a:gs>
                        <a:gs pos="100000">
                          <a:schemeClr val="tx1"/>
                        </a:gs>
                      </a:gsLst>
                      <a:lin ang="0" scaled="0"/>
                    </a:gradFill>
                    <a:latin typeface="Gill Sans Light"/>
                  </a:rPr>
                  <a:t> and the </a:t>
                </a:r>
                <a:r>
                  <a:rPr lang="en-US" altLang="zh-CN" sz="1200" kern="0" dirty="0">
                    <a:gradFill>
                      <a:gsLst>
                        <a:gs pos="0">
                          <a:schemeClr val="tx1"/>
                        </a:gs>
                        <a:gs pos="100000">
                          <a:schemeClr val="tx1"/>
                        </a:gs>
                      </a:gsLst>
                      <a:lin ang="0" scaled="0"/>
                    </a:gradFill>
                    <a:latin typeface="Gill Sans Light"/>
                  </a:rPr>
                  <a:t>Model is trained using </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(𝑡_1) </a:t>
                </a:r>
                <a:r>
                  <a:rPr lang="en-US" altLang="zh-CN" sz="1200" kern="0" dirty="0">
                    <a:gradFill>
                      <a:gsLst>
                        <a:gs pos="0">
                          <a:schemeClr val="tx1"/>
                        </a:gs>
                        <a:gs pos="100000">
                          <a:schemeClr val="tx1"/>
                        </a:gs>
                      </a:gsLst>
                      <a:lin ang="0" scaled="0"/>
                    </a:gradFill>
                    <a:latin typeface="Gill Sans Light"/>
                  </a:rPr>
                  <a:t>,</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(𝑡_2)</a:t>
                </a:r>
                <a:r>
                  <a:rPr lang="en-US" altLang="zh-CN" sz="1200" kern="0" dirty="0">
                    <a:gradFill>
                      <a:gsLst>
                        <a:gs pos="0">
                          <a:schemeClr val="tx1"/>
                        </a:gs>
                        <a:gs pos="100000">
                          <a:schemeClr val="tx1"/>
                        </a:gs>
                      </a:gsLst>
                      <a:lin ang="0" scaled="0"/>
                    </a:gradFill>
                    <a:latin typeface="Gill Sans Light"/>
                  </a:rPr>
                  <a:t> and L. We estimate the accuracy of estimated amyloid loads at </a:t>
                </a:r>
                <a:r>
                  <a:rPr lang="en-US" altLang="zh-CN" sz="1200" i="0" kern="0" dirty="0">
                    <a:gradFill>
                      <a:gsLst>
                        <a:gs pos="0">
                          <a:schemeClr val="tx1"/>
                        </a:gs>
                        <a:gs pos="100000">
                          <a:schemeClr val="tx1"/>
                        </a:gs>
                      </a:gsLst>
                      <a:lin ang="0" scaled="0"/>
                    </a:gradFill>
                    <a:latin typeface="Cambria Math" panose="02040503050406030204" pitchFamily="18" charset="0"/>
                  </a:rPr>
                  <a:t>𝑡_</a:t>
                </a:r>
                <a:r>
                  <a:rPr lang="en-US" altLang="zh-CN" sz="1200" b="0" i="0" kern="0" dirty="0">
                    <a:gradFill>
                      <a:gsLst>
                        <a:gs pos="0">
                          <a:schemeClr val="tx1"/>
                        </a:gs>
                        <a:gs pos="100000">
                          <a:schemeClr val="tx1"/>
                        </a:gs>
                      </a:gsLst>
                      <a:lin ang="0" scaled="0"/>
                    </a:gradFill>
                    <a:latin typeface="Cambria Math" panose="02040503050406030204" pitchFamily="18" charset="0"/>
                  </a:rPr>
                  <a:t>2</a:t>
                </a:r>
                <a:r>
                  <a:rPr lang="en-US" altLang="zh-CN" sz="1200" kern="0" dirty="0">
                    <a:gradFill>
                      <a:gsLst>
                        <a:gs pos="0">
                          <a:schemeClr val="tx1"/>
                        </a:gs>
                        <a:gs pos="100000">
                          <a:schemeClr val="tx1"/>
                        </a:gs>
                      </a:gsLst>
                      <a:lin ang="0" scaled="0"/>
                    </a:gradFill>
                    <a:latin typeface="Gill Sans Light"/>
                  </a:rPr>
                  <a:t> given only the baseline </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(𝑡_1 )</a:t>
                </a:r>
                <a:r>
                  <a:rPr lang="en-US" altLang="zh-CN" sz="1200" kern="0" dirty="0">
                    <a:gradFill>
                      <a:gsLst>
                        <a:gs pos="0">
                          <a:schemeClr val="tx1"/>
                        </a:gs>
                        <a:gs pos="100000">
                          <a:schemeClr val="tx1"/>
                        </a:gs>
                      </a:gsLst>
                      <a:lin ang="0" scaled="0"/>
                    </a:gradFill>
                    <a:latin typeface="Gill Sans Light"/>
                  </a:rPr>
                  <a:t>on the remaining 10% subjects.</a:t>
                </a:r>
                <a:r>
                  <a:rPr lang="en-US" altLang="zh-CN" sz="1200" kern="0" baseline="0" dirty="0">
                    <a:gradFill>
                      <a:gsLst>
                        <a:gs pos="0">
                          <a:schemeClr val="tx1"/>
                        </a:gs>
                        <a:gs pos="100000">
                          <a:schemeClr val="tx1"/>
                        </a:gs>
                      </a:gsLst>
                      <a:lin ang="0" scaled="0"/>
                    </a:gradFill>
                    <a:latin typeface="Gill Sans Light"/>
                  </a:rPr>
                  <a:t> And we perform a</a:t>
                </a:r>
                <a:r>
                  <a:rPr lang="en-US" altLang="zh-CN" sz="1200" kern="0" dirty="0">
                    <a:gradFill>
                      <a:gsLst>
                        <a:gs pos="0">
                          <a:schemeClr val="tx1"/>
                        </a:gs>
                        <a:gs pos="100000">
                          <a:schemeClr val="tx1"/>
                        </a:gs>
                      </a:gsLst>
                      <a:lin ang="0" scaled="0"/>
                    </a:gradFill>
                    <a:latin typeface="Gill Sans Light"/>
                  </a:rPr>
                  <a:t>10-fold cross-validation. </a:t>
                </a:r>
              </a:p>
              <a:p>
                <a:r>
                  <a:rPr lang="en-US" altLang="zh-CN" sz="1200" kern="0" baseline="0" dirty="0">
                    <a:gradFill>
                      <a:gsLst>
                        <a:gs pos="0">
                          <a:schemeClr val="tx1"/>
                        </a:gs>
                        <a:gs pos="100000">
                          <a:schemeClr val="tx1"/>
                        </a:gs>
                      </a:gsLst>
                      <a:lin ang="0" scaled="0"/>
                    </a:gradFill>
                    <a:latin typeface="Gill Sans Light"/>
                  </a:rPr>
                  <a:t>The training </a:t>
                </a:r>
                <a:r>
                  <a:rPr lang="en-US" altLang="zh-CN" sz="1200" kern="0" dirty="0">
                    <a:gradFill>
                      <a:gsLst>
                        <a:gs pos="0">
                          <a:schemeClr val="tx1"/>
                        </a:gs>
                        <a:gs pos="100000">
                          <a:schemeClr val="tx1"/>
                        </a:gs>
                      </a:gsLst>
                      <a:lin ang="0" scaled="0"/>
                    </a:gradFill>
                    <a:latin typeface="Gill Sans Light"/>
                  </a:rPr>
                  <a:t>data in the second setting includes all of the subjects</a:t>
                </a:r>
                <a:r>
                  <a:rPr lang="en-US" altLang="zh-CN" sz="1200" kern="0" baseline="0" dirty="0">
                    <a:gradFill>
                      <a:gsLst>
                        <a:gs pos="0">
                          <a:schemeClr val="tx1"/>
                        </a:gs>
                        <a:gs pos="100000">
                          <a:schemeClr val="tx1"/>
                        </a:gs>
                      </a:gsLst>
                      <a:lin ang="0" scaled="0"/>
                    </a:gradFill>
                    <a:latin typeface="Gill Sans Light"/>
                  </a:rPr>
                  <a:t> and the </a:t>
                </a:r>
                <a:r>
                  <a:rPr lang="en-US" altLang="zh-CN" sz="1200" kern="0" dirty="0">
                    <a:gradFill>
                      <a:gsLst>
                        <a:gs pos="0">
                          <a:schemeClr val="tx1"/>
                        </a:gs>
                        <a:gs pos="100000">
                          <a:schemeClr val="tx1"/>
                        </a:gs>
                      </a:gsLst>
                      <a:lin ang="0" scaled="0"/>
                    </a:gradFill>
                    <a:latin typeface="Gill Sans Light"/>
                  </a:rPr>
                  <a:t>Model is trained using </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(𝑡_1) </a:t>
                </a:r>
                <a:r>
                  <a:rPr lang="en-US" altLang="zh-CN" sz="1200" kern="0" dirty="0">
                    <a:gradFill>
                      <a:gsLst>
                        <a:gs pos="0">
                          <a:schemeClr val="tx1"/>
                        </a:gs>
                        <a:gs pos="100000">
                          <a:schemeClr val="tx1"/>
                        </a:gs>
                      </a:gsLst>
                      <a:lin ang="0" scaled="0"/>
                    </a:gradFill>
                    <a:latin typeface="Gill Sans Light"/>
                  </a:rPr>
                  <a:t>,</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(𝑡_2)</a:t>
                </a:r>
                <a:r>
                  <a:rPr lang="en-US" altLang="zh-CN" sz="1200" kern="0" dirty="0">
                    <a:gradFill>
                      <a:gsLst>
                        <a:gs pos="0">
                          <a:schemeClr val="tx1"/>
                        </a:gs>
                        <a:gs pos="100000">
                          <a:schemeClr val="tx1"/>
                        </a:gs>
                      </a:gsLst>
                      <a:lin ang="0" scaled="0"/>
                    </a:gradFill>
                    <a:latin typeface="Gill Sans Light"/>
                  </a:rPr>
                  <a:t> and L where scans at </a:t>
                </a:r>
                <a:r>
                  <a:rPr lang="en-US" altLang="zh-CN" sz="1200" i="0" kern="0" dirty="0">
                    <a:gradFill>
                      <a:gsLst>
                        <a:gs pos="0">
                          <a:schemeClr val="tx1"/>
                        </a:gs>
                        <a:gs pos="100000">
                          <a:schemeClr val="tx1"/>
                        </a:gs>
                      </a:gsLst>
                      <a:lin ang="0" scaled="0"/>
                    </a:gradFill>
                    <a:latin typeface="Cambria Math" panose="02040503050406030204" pitchFamily="18" charset="0"/>
                  </a:rPr>
                  <a:t>𝑡_3</a:t>
                </a:r>
                <a:r>
                  <a:rPr lang="en-US" altLang="zh-CN" sz="1200" kern="0" dirty="0">
                    <a:gradFill>
                      <a:gsLst>
                        <a:gs pos="0">
                          <a:schemeClr val="tx1"/>
                        </a:gs>
                        <a:gs pos="100000">
                          <a:schemeClr val="tx1"/>
                        </a:gs>
                      </a:gsLst>
                      <a:lin ang="0" scaled="0"/>
                    </a:gradFill>
                    <a:latin typeface="Gill Sans Light"/>
                  </a:rPr>
                  <a:t> are held out. We estimate the accuracy of estimated amyloid loads at </a:t>
                </a:r>
                <a:r>
                  <a:rPr lang="en-US" altLang="zh-CN" sz="1200" i="0" kern="0" dirty="0">
                    <a:gradFill>
                      <a:gsLst>
                        <a:gs pos="0">
                          <a:schemeClr val="tx1"/>
                        </a:gs>
                        <a:gs pos="100000">
                          <a:schemeClr val="tx1"/>
                        </a:gs>
                      </a:gsLst>
                      <a:lin ang="0" scaled="0"/>
                    </a:gradFill>
                    <a:latin typeface="Cambria Math" panose="02040503050406030204" pitchFamily="18" charset="0"/>
                  </a:rPr>
                  <a:t>𝑡_</a:t>
                </a:r>
                <a:r>
                  <a:rPr lang="en-US" altLang="zh-CN" sz="1200" b="0" i="0" kern="0" dirty="0">
                    <a:gradFill>
                      <a:gsLst>
                        <a:gs pos="0">
                          <a:schemeClr val="tx1"/>
                        </a:gs>
                        <a:gs pos="100000">
                          <a:schemeClr val="tx1"/>
                        </a:gs>
                      </a:gsLst>
                      <a:lin ang="0" scaled="0"/>
                    </a:gradFill>
                    <a:latin typeface="Cambria Math" panose="02040503050406030204" pitchFamily="18" charset="0"/>
                  </a:rPr>
                  <a:t>3</a:t>
                </a:r>
                <a:r>
                  <a:rPr lang="en-US" altLang="zh-CN" sz="1200" kern="0" dirty="0">
                    <a:gradFill>
                      <a:gsLst>
                        <a:gs pos="0">
                          <a:schemeClr val="tx1"/>
                        </a:gs>
                        <a:gs pos="100000">
                          <a:schemeClr val="tx1"/>
                        </a:gs>
                      </a:gsLst>
                      <a:lin ang="0" scaled="0"/>
                    </a:gradFill>
                    <a:latin typeface="Gill Sans Light"/>
                  </a:rPr>
                  <a:t> given only the baseline </a:t>
                </a:r>
                <a:r>
                  <a:rPr lang="az-Cyrl-AZ" altLang="zh-CN" sz="1200" i="0" kern="0" dirty="0">
                    <a:gradFill>
                      <a:gsLst>
                        <a:gs pos="0">
                          <a:schemeClr val="tx1"/>
                        </a:gs>
                        <a:gs pos="100000">
                          <a:schemeClr val="tx1"/>
                        </a:gs>
                      </a:gsLst>
                      <a:lin ang="0" scaled="0"/>
                    </a:gradFill>
                    <a:latin typeface="Cambria Math" panose="02040503050406030204" pitchFamily="18" charset="0"/>
                  </a:rPr>
                  <a:t>ф</a:t>
                </a:r>
                <a:r>
                  <a:rPr lang="en-US" altLang="zh-CN" sz="1200" i="0" kern="0" dirty="0">
                    <a:gradFill>
                      <a:gsLst>
                        <a:gs pos="0">
                          <a:schemeClr val="tx1"/>
                        </a:gs>
                        <a:gs pos="100000">
                          <a:schemeClr val="tx1"/>
                        </a:gs>
                      </a:gsLst>
                      <a:lin ang="0" scaled="0"/>
                    </a:gradFill>
                    <a:latin typeface="Cambria Math" panose="02040503050406030204" pitchFamily="18" charset="0"/>
                  </a:rPr>
                  <a:t>(𝑡_1 )</a:t>
                </a:r>
                <a:r>
                  <a:rPr lang="en-US" altLang="zh-CN" sz="1200" kern="0" dirty="0">
                    <a:gradFill>
                      <a:gsLst>
                        <a:gs pos="0">
                          <a:schemeClr val="tx1"/>
                        </a:gs>
                        <a:gs pos="100000">
                          <a:schemeClr val="tx1"/>
                        </a:gs>
                      </a:gsLst>
                      <a:lin ang="0" scaled="0"/>
                    </a:gradFill>
                    <a:latin typeface="Gill Sans Light"/>
                  </a:rPr>
                  <a:t> on all subjects.</a:t>
                </a:r>
                <a:r>
                  <a:rPr lang="en-US" altLang="zh-CN" sz="1200" kern="0" baseline="0" dirty="0">
                    <a:gradFill>
                      <a:gsLst>
                        <a:gs pos="0">
                          <a:schemeClr val="tx1"/>
                        </a:gs>
                        <a:gs pos="100000">
                          <a:schemeClr val="tx1"/>
                        </a:gs>
                      </a:gsLst>
                      <a:lin ang="0" scaled="0"/>
                    </a:gradFill>
                    <a:latin typeface="Gill Sans Light"/>
                  </a:rPr>
                  <a:t> </a:t>
                </a:r>
                <a:endParaRPr lang="zh-CN" altLang="en-US" dirty="0"/>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26</a:t>
            </a:fld>
            <a:endParaRPr lang="zh-CN" altLang="en-US"/>
          </a:p>
        </p:txBody>
      </p:sp>
    </p:spTree>
    <p:extLst>
      <p:ext uri="{BB962C8B-B14F-4D97-AF65-F5344CB8AC3E}">
        <p14:creationId xmlns:p14="http://schemas.microsoft.com/office/powerpoint/2010/main" val="2627612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compare our prediction phi prime with a simple prediction made by a naïve linear estimate method denoted using phi prime hat.</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27</a:t>
            </a:fld>
            <a:endParaRPr lang="zh-CN" altLang="en-US"/>
          </a:p>
        </p:txBody>
      </p:sp>
    </p:spTree>
    <p:extLst>
      <p:ext uri="{BB962C8B-B14F-4D97-AF65-F5344CB8AC3E}">
        <p14:creationId xmlns:p14="http://schemas.microsoft.com/office/powerpoint/2010/main" val="2022502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figure below shows that our model yields more accurate predictions of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-PET measurements in 70.5% of t2 samples and 67.0% of t3 samples, compared with the linear estimate.</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28</a:t>
            </a:fld>
            <a:endParaRPr lang="zh-CN" altLang="en-US"/>
          </a:p>
        </p:txBody>
      </p:sp>
    </p:spTree>
    <p:extLst>
      <p:ext uri="{BB962C8B-B14F-4D97-AF65-F5344CB8AC3E}">
        <p14:creationId xmlns:p14="http://schemas.microsoft.com/office/powerpoint/2010/main" val="265000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also calculated how good our predictions are when they outperform the linear estimates. The figure and numbers tell us that our model captures most of the propagation patterns and performs better at a further time point t3 when only the baseline scans of each subject is available</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29</a:t>
            </a:fld>
            <a:endParaRPr lang="zh-CN" altLang="en-US"/>
          </a:p>
        </p:txBody>
      </p:sp>
    </p:spTree>
    <p:extLst>
      <p:ext uri="{BB962C8B-B14F-4D97-AF65-F5344CB8AC3E}">
        <p14:creationId xmlns:p14="http://schemas.microsoft.com/office/powerpoint/2010/main" val="225897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For instance, PiB PET imaging specifically measures the amount of amyloid, by measuring the distribution volume ratio, OR DVR, of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Pittsburgh compound B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a PET radiotracer that binds to beta amyloid plaque in the brain. And Amyloid accumulation during time is acknowledged to be a primary pathological event in AD such that high amount of amyloid in the brain is associated with high risk of dementia. When we look at this neuroimaging while time factor is involved, the PET imaging measures become longitudinal or sequential.</a:t>
            </a:r>
          </a:p>
          <a:p>
            <a:pPr marL="0" algn="l" defTabSz="914400" rtl="0" eaLnBrk="1" latinLnBrk="0" hangingPunct="1"/>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endParaRPr>
          </a:p>
          <a:p>
            <a:pPr rtl="0"/>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83579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Another question we ask when performing evaluation is: how close is our prediction to the real data? We ask this question in two analogous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Among all test subjects, the L2-norm is calculated between our prediction</a:t>
                </a:r>
                <a14:m>
                  <m:oMath xmlns:m="http://schemas.openxmlformats.org/officeDocument/2006/math">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 </m:t>
                    </m:r>
                    <m:acc>
                      <m:accPr>
                        <m:chr m:val="̂"/>
                        <m:ctrlPr>
                          <a:rPr lang="az-Cyrl-AZ" altLang="zh-CN" sz="2400" b="0" i="1"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accPr>
                      <m:e>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e>
                    </m:acc>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 </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𝑘</m:t>
                        </m:r>
                      </m:sub>
                    </m:sSub>
                    <m:sSub>
                      <m:sSubPr>
                        <m:ctrlPr>
                          <a:rPr lang="az-Cyrl-AZ"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subject s and real DVR vector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each test subject. The most ideal case is that our prediction is the closest towards the subject s’ </a:t>
                </a:r>
                <a14:m>
                  <m:oMath xmlns:m="http://schemas.openxmlformats.org/officeDocument/2006/math">
                    <m:r>
                      <a:rPr lang="az-Cyrl-AZ" altLang="zh-CN" sz="2400" dirty="0" smtClean="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4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i="1" dirty="0">
                            <a:gradFill>
                              <a:gsLst>
                                <a:gs pos="0">
                                  <a:schemeClr val="tx1"/>
                                </a:gs>
                                <a:gs pos="100000">
                                  <a:schemeClr val="tx1"/>
                                </a:gs>
                              </a:gsLst>
                              <a:lin ang="0" scaled="0"/>
                            </a:gradFill>
                            <a:latin typeface="Cambria Math" panose="02040503050406030204" pitchFamily="18" charset="0"/>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other than other test subject’s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since we are performing the prediction for that particular </a:t>
                </a:r>
                <a:r>
                  <a:rPr lang="en-US" altLang="zh-CN" sz="2400" b="0" i="0" u="none" strike="noStrike" kern="1200" cap="none" spc="0" baseline="0">
                    <a:ln>
                      <a:noFill/>
                    </a:ln>
                    <a:gradFill>
                      <a:gsLst>
                        <a:gs pos="0">
                          <a:schemeClr val="tx1"/>
                        </a:gs>
                        <a:gs pos="100000">
                          <a:schemeClr val="tx1"/>
                        </a:gs>
                      </a:gsLst>
                      <a:lin ang="5400000" scaled="1"/>
                    </a:gradFill>
                    <a:uFillTx/>
                    <a:latin typeface="Gill Sans Light"/>
                    <a:ea typeface="+mn-ea"/>
                    <a:cs typeface="+mn-cs"/>
                  </a:rPr>
                  <a:t>subject s, not for other subjects.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So, the closer our prediction towards the real DVR data we are targeting, the better the model is.</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question we ask when performing evaluation is: </a:t>
                </a:r>
                <a:r>
                  <a:rPr lang="en-US" altLang="zh-CN" sz="1200" kern="0" dirty="0">
                    <a:gradFill>
                      <a:gsLst>
                        <a:gs pos="0">
                          <a:schemeClr val="tx1"/>
                        </a:gs>
                        <a:gs pos="100000">
                          <a:schemeClr val="tx1"/>
                        </a:gs>
                      </a:gsLst>
                      <a:lin ang="0" scaled="0"/>
                    </a:gradFill>
                  </a:rPr>
                  <a:t>how close is our prediction to the real data? We ask this question in two analogous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Among all test subjects, the L2-norm is calculated between our prediction</a:t>
                </a:r>
                <a:r>
                  <a:rPr lang="en-US" altLang="zh-CN" b="0" i="0" dirty="0">
                    <a:gradFill>
                      <a:gsLst>
                        <a:gs pos="0">
                          <a:schemeClr val="tx1"/>
                        </a:gs>
                        <a:gs pos="100000">
                          <a:schemeClr val="tx1"/>
                        </a:gs>
                      </a:gsLst>
                      <a:lin ang="0" scaled="0"/>
                    </a:gradFill>
                    <a:latin typeface="Cambria Math" panose="02040503050406030204" pitchFamily="18" charset="0"/>
                  </a:rPr>
                  <a:t> </a:t>
                </a:r>
                <a:r>
                  <a:rPr lang="az-Cyrl-AZ" altLang="zh-CN" i="0" dirty="0">
                    <a:gradFill>
                      <a:gsLst>
                        <a:gs pos="0">
                          <a:schemeClr val="tx1"/>
                        </a:gs>
                        <a:gs pos="100000">
                          <a:schemeClr val="tx1"/>
                        </a:gs>
                      </a:gsLst>
                      <a:lin ang="0" scaled="0"/>
                    </a:gradFill>
                    <a:latin typeface="Cambria Math" panose="02040503050406030204" pitchFamily="18" charset="0"/>
                  </a:rPr>
                  <a:t>ф ̂  </a:t>
                </a:r>
                <a:r>
                  <a:rPr lang="en-US" altLang="zh-CN" i="0" dirty="0">
                    <a:gradFill>
                      <a:gsLst>
                        <a:gs pos="0">
                          <a:schemeClr val="tx1"/>
                        </a:gs>
                        <a:gs pos="100000">
                          <a:schemeClr val="tx1"/>
                        </a:gs>
                      </a:gsLst>
                      <a:lin ang="0" scaled="0"/>
                    </a:gradFill>
                    <a:latin typeface="Cambria Math" panose="02040503050406030204" pitchFamily="18" charset="0"/>
                  </a:rPr>
                  <a:t>(𝑡_𝑘</a:t>
                </a:r>
                <a:r>
                  <a:rPr lang="az-Cyrl-AZ" altLang="zh-CN" i="0" dirty="0">
                    <a:gradFill>
                      <a:gsLst>
                        <a:gs pos="0">
                          <a:schemeClr val="tx1"/>
                        </a:gs>
                        <a:gs pos="100000">
                          <a:schemeClr val="tx1"/>
                        </a:gs>
                      </a:gsLst>
                      <a:lin ang="0" scaled="0"/>
                    </a:gradFill>
                    <a:latin typeface="Cambria Math" panose="02040503050406030204" pitchFamily="18" charset="0"/>
                  </a:rPr>
                  <a:t> </a:t>
                </a:r>
                <a:r>
                  <a:rPr lang="en-US" altLang="zh-CN" i="0" dirty="0">
                    <a:gradFill>
                      <a:gsLst>
                        <a:gs pos="0">
                          <a:schemeClr val="tx1"/>
                        </a:gs>
                        <a:gs pos="100000">
                          <a:schemeClr val="tx1"/>
                        </a:gs>
                      </a:gsLst>
                      <a:lin ang="0" scaled="0"/>
                    </a:gradFill>
                    <a:latin typeface="Cambria Math" panose="02040503050406030204" pitchFamily="18" charset="0"/>
                  </a:rPr>
                  <a:t>)</a:t>
                </a:r>
                <a:r>
                  <a:rPr lang="az-Cyrl-AZ" altLang="zh-CN" i="0" dirty="0">
                    <a:gradFill>
                      <a:gsLst>
                        <a:gs pos="0">
                          <a:schemeClr val="tx1"/>
                        </a:gs>
                        <a:gs pos="100000">
                          <a:schemeClr val="tx1"/>
                        </a:gs>
                      </a:gsLst>
                      <a:lin ang="0" scaled="0"/>
                    </a:gradFill>
                    <a:latin typeface="Cambria Math" panose="02040503050406030204" pitchFamily="18" charset="0"/>
                  </a:rPr>
                  <a:t>_</a:t>
                </a:r>
                <a:r>
                  <a:rPr lang="en-US" altLang="zh-CN" i="0" dirty="0">
                    <a:gradFill>
                      <a:gsLst>
                        <a:gs pos="0">
                          <a:schemeClr val="tx1"/>
                        </a:gs>
                        <a:gs pos="100000">
                          <a:schemeClr val="tx1"/>
                        </a:gs>
                      </a:gsLst>
                      <a:lin ang="0" scaled="0"/>
                    </a:gradFill>
                    <a:latin typeface="Cambria Math" panose="02040503050406030204" pitchFamily="18" charset="0"/>
                  </a:rPr>
                  <a:t>𝑠</a:t>
                </a:r>
                <a:r>
                  <a:rPr lang="en-US" altLang="zh-CN" sz="1200" b="0" i="0" u="none" strike="noStrike" kern="1200" baseline="0" dirty="0">
                    <a:solidFill>
                      <a:schemeClr val="tx1"/>
                    </a:solidFill>
                    <a:latin typeface="+mn-lt"/>
                    <a:ea typeface="+mn-ea"/>
                    <a:cs typeface="+mn-cs"/>
                  </a:rPr>
                  <a:t> for subject s and real DVR vector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for each test subjects. The most ideal case is that our prediction is the closest towards the subject 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other than other test subject’s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since we are performing the prediction for that particular subject s. So, the closer our prediction towards the real DVR data we are targeting, the better the model is.</a:t>
                </a:r>
                <a:endParaRPr lang="en-US" altLang="zh-CN" dirty="0">
                  <a:gradFill>
                    <a:gsLst>
                      <a:gs pos="0">
                        <a:schemeClr val="tx1"/>
                      </a:gs>
                      <a:gs pos="100000">
                        <a:schemeClr val="tx1"/>
                      </a:gs>
                    </a:gsLst>
                    <a:lin ang="5400000" scaled="1"/>
                  </a:gradFill>
                  <a:latin typeface="Gill Sans Light"/>
                </a:endParaRPr>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30</a:t>
            </a:fld>
            <a:endParaRPr lang="zh-CN" altLang="en-US"/>
          </a:p>
        </p:txBody>
      </p:sp>
    </p:spTree>
    <p:extLst>
      <p:ext uri="{BB962C8B-B14F-4D97-AF65-F5344CB8AC3E}">
        <p14:creationId xmlns:p14="http://schemas.microsoft.com/office/powerpoint/2010/main" val="1827340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Another question we ask when performing evaluation is: how close is our prediction to the real data? We ask this question in two analogous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Among all test subjects, the L2-norm is calculated between our prediction</a:t>
                </a:r>
                <a14:m>
                  <m:oMath xmlns:m="http://schemas.openxmlformats.org/officeDocument/2006/math">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 </m:t>
                    </m:r>
                    <m:acc>
                      <m:accPr>
                        <m:chr m:val="̂"/>
                        <m:ctrlPr>
                          <a:rPr lang="az-Cyrl-AZ" altLang="zh-CN" sz="2400" b="0" i="1"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accPr>
                      <m:e>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e>
                    </m:acc>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 </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𝑘</m:t>
                        </m:r>
                      </m:sub>
                    </m:sSub>
                    <m:sSub>
                      <m:sSubPr>
                        <m:ctrlPr>
                          <a:rPr lang="az-Cyrl-AZ"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subject s and real DVR vector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each test subject. The most ideal case is that our prediction is the closest towards the subject s’ </a:t>
                </a:r>
                <a14:m>
                  <m:oMath xmlns:m="http://schemas.openxmlformats.org/officeDocument/2006/math">
                    <m:r>
                      <a:rPr lang="az-Cyrl-AZ" altLang="zh-CN" sz="2400" dirty="0" smtClean="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4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i="1" dirty="0">
                            <a:gradFill>
                              <a:gsLst>
                                <a:gs pos="0">
                                  <a:schemeClr val="tx1"/>
                                </a:gs>
                                <a:gs pos="100000">
                                  <a:schemeClr val="tx1"/>
                                </a:gs>
                              </a:gsLst>
                              <a:lin ang="0" scaled="0"/>
                            </a:gradFill>
                            <a:latin typeface="Cambria Math" panose="02040503050406030204" pitchFamily="18" charset="0"/>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other than other test subject’s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since we are performing the prediction for that particular </a:t>
                </a:r>
                <a:r>
                  <a:rPr lang="en-US" altLang="zh-CN" sz="2400" b="0" i="0" u="none" strike="noStrike" kern="1200" cap="none" spc="0" baseline="0">
                    <a:ln>
                      <a:noFill/>
                    </a:ln>
                    <a:gradFill>
                      <a:gsLst>
                        <a:gs pos="0">
                          <a:schemeClr val="tx1"/>
                        </a:gs>
                        <a:gs pos="100000">
                          <a:schemeClr val="tx1"/>
                        </a:gs>
                      </a:gsLst>
                      <a:lin ang="5400000" scaled="1"/>
                    </a:gradFill>
                    <a:uFillTx/>
                    <a:latin typeface="Gill Sans Light"/>
                    <a:ea typeface="+mn-ea"/>
                    <a:cs typeface="+mn-cs"/>
                  </a:rPr>
                  <a:t>subject s, not for other subjects.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So, the closer our prediction towards the real DVR data we are targeting, the better the model is.</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question we ask when performing evaluation is: </a:t>
                </a:r>
                <a:r>
                  <a:rPr lang="en-US" altLang="zh-CN" sz="1200" kern="0" dirty="0">
                    <a:gradFill>
                      <a:gsLst>
                        <a:gs pos="0">
                          <a:schemeClr val="tx1"/>
                        </a:gs>
                        <a:gs pos="100000">
                          <a:schemeClr val="tx1"/>
                        </a:gs>
                      </a:gsLst>
                      <a:lin ang="0" scaled="0"/>
                    </a:gradFill>
                  </a:rPr>
                  <a:t>how close is our prediction to the real data? We ask this question in two analogous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Among all test subjects, the L2-norm is calculated between our prediction</a:t>
                </a:r>
                <a:r>
                  <a:rPr lang="en-US" altLang="zh-CN" b="0" i="0" dirty="0">
                    <a:gradFill>
                      <a:gsLst>
                        <a:gs pos="0">
                          <a:schemeClr val="tx1"/>
                        </a:gs>
                        <a:gs pos="100000">
                          <a:schemeClr val="tx1"/>
                        </a:gs>
                      </a:gsLst>
                      <a:lin ang="0" scaled="0"/>
                    </a:gradFill>
                    <a:latin typeface="Cambria Math" panose="02040503050406030204" pitchFamily="18" charset="0"/>
                  </a:rPr>
                  <a:t> </a:t>
                </a:r>
                <a:r>
                  <a:rPr lang="az-Cyrl-AZ" altLang="zh-CN" i="0" dirty="0">
                    <a:gradFill>
                      <a:gsLst>
                        <a:gs pos="0">
                          <a:schemeClr val="tx1"/>
                        </a:gs>
                        <a:gs pos="100000">
                          <a:schemeClr val="tx1"/>
                        </a:gs>
                      </a:gsLst>
                      <a:lin ang="0" scaled="0"/>
                    </a:gradFill>
                    <a:latin typeface="Cambria Math" panose="02040503050406030204" pitchFamily="18" charset="0"/>
                  </a:rPr>
                  <a:t>ф ̂  </a:t>
                </a:r>
                <a:r>
                  <a:rPr lang="en-US" altLang="zh-CN" i="0" dirty="0">
                    <a:gradFill>
                      <a:gsLst>
                        <a:gs pos="0">
                          <a:schemeClr val="tx1"/>
                        </a:gs>
                        <a:gs pos="100000">
                          <a:schemeClr val="tx1"/>
                        </a:gs>
                      </a:gsLst>
                      <a:lin ang="0" scaled="0"/>
                    </a:gradFill>
                    <a:latin typeface="Cambria Math" panose="02040503050406030204" pitchFamily="18" charset="0"/>
                  </a:rPr>
                  <a:t>(𝑡_𝑘</a:t>
                </a:r>
                <a:r>
                  <a:rPr lang="az-Cyrl-AZ" altLang="zh-CN" i="0" dirty="0">
                    <a:gradFill>
                      <a:gsLst>
                        <a:gs pos="0">
                          <a:schemeClr val="tx1"/>
                        </a:gs>
                        <a:gs pos="100000">
                          <a:schemeClr val="tx1"/>
                        </a:gs>
                      </a:gsLst>
                      <a:lin ang="0" scaled="0"/>
                    </a:gradFill>
                    <a:latin typeface="Cambria Math" panose="02040503050406030204" pitchFamily="18" charset="0"/>
                  </a:rPr>
                  <a:t> </a:t>
                </a:r>
                <a:r>
                  <a:rPr lang="en-US" altLang="zh-CN" i="0" dirty="0">
                    <a:gradFill>
                      <a:gsLst>
                        <a:gs pos="0">
                          <a:schemeClr val="tx1"/>
                        </a:gs>
                        <a:gs pos="100000">
                          <a:schemeClr val="tx1"/>
                        </a:gs>
                      </a:gsLst>
                      <a:lin ang="0" scaled="0"/>
                    </a:gradFill>
                    <a:latin typeface="Cambria Math" panose="02040503050406030204" pitchFamily="18" charset="0"/>
                  </a:rPr>
                  <a:t>)</a:t>
                </a:r>
                <a:r>
                  <a:rPr lang="az-Cyrl-AZ" altLang="zh-CN" i="0" dirty="0">
                    <a:gradFill>
                      <a:gsLst>
                        <a:gs pos="0">
                          <a:schemeClr val="tx1"/>
                        </a:gs>
                        <a:gs pos="100000">
                          <a:schemeClr val="tx1"/>
                        </a:gs>
                      </a:gsLst>
                      <a:lin ang="0" scaled="0"/>
                    </a:gradFill>
                    <a:latin typeface="Cambria Math" panose="02040503050406030204" pitchFamily="18" charset="0"/>
                  </a:rPr>
                  <a:t>_</a:t>
                </a:r>
                <a:r>
                  <a:rPr lang="en-US" altLang="zh-CN" i="0" dirty="0">
                    <a:gradFill>
                      <a:gsLst>
                        <a:gs pos="0">
                          <a:schemeClr val="tx1"/>
                        </a:gs>
                        <a:gs pos="100000">
                          <a:schemeClr val="tx1"/>
                        </a:gs>
                      </a:gsLst>
                      <a:lin ang="0" scaled="0"/>
                    </a:gradFill>
                    <a:latin typeface="Cambria Math" panose="02040503050406030204" pitchFamily="18" charset="0"/>
                  </a:rPr>
                  <a:t>𝑠</a:t>
                </a:r>
                <a:r>
                  <a:rPr lang="en-US" altLang="zh-CN" sz="1200" b="0" i="0" u="none" strike="noStrike" kern="1200" baseline="0" dirty="0">
                    <a:solidFill>
                      <a:schemeClr val="tx1"/>
                    </a:solidFill>
                    <a:latin typeface="+mn-lt"/>
                    <a:ea typeface="+mn-ea"/>
                    <a:cs typeface="+mn-cs"/>
                  </a:rPr>
                  <a:t> for subject s and real DVR vector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for each test subjects. The most ideal case is that our prediction is the closest towards the subject 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other than other test subject’s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since we are performing the prediction for that particular subject s. So, the closer our prediction towards the real DVR data we are targeting, the better the model is.</a:t>
                </a:r>
                <a:endParaRPr lang="en-US" altLang="zh-CN" dirty="0">
                  <a:gradFill>
                    <a:gsLst>
                      <a:gs pos="0">
                        <a:schemeClr val="tx1"/>
                      </a:gs>
                      <a:gs pos="100000">
                        <a:schemeClr val="tx1"/>
                      </a:gs>
                    </a:gsLst>
                    <a:lin ang="5400000" scaled="1"/>
                  </a:gradFill>
                  <a:latin typeface="Gill Sans Light"/>
                </a:endParaRPr>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31</a:t>
            </a:fld>
            <a:endParaRPr lang="zh-CN" altLang="en-US"/>
          </a:p>
        </p:txBody>
      </p:sp>
    </p:spTree>
    <p:extLst>
      <p:ext uri="{BB962C8B-B14F-4D97-AF65-F5344CB8AC3E}">
        <p14:creationId xmlns:p14="http://schemas.microsoft.com/office/powerpoint/2010/main" val="1657811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Another question we ask when performing evaluation is: how close is our prediction to the real data? We ask this question in two analogous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Among all test subjects, the L2-norm is calculated between our prediction</a:t>
                </a:r>
                <a14:m>
                  <m:oMath xmlns:m="http://schemas.openxmlformats.org/officeDocument/2006/math">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 </m:t>
                    </m:r>
                    <m:acc>
                      <m:accPr>
                        <m:chr m:val="̂"/>
                        <m:ctrlPr>
                          <a:rPr lang="az-Cyrl-AZ" altLang="zh-CN" sz="2400" b="0" i="1"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accPr>
                      <m:e>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e>
                    </m:acc>
                    <m:r>
                      <a:rPr lang="az-Cyrl-AZ"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 </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𝑘</m:t>
                        </m:r>
                      </m:sub>
                    </m:sSub>
                    <m:sSub>
                      <m:sSubPr>
                        <m:ctrlPr>
                          <a:rPr lang="az-Cyrl-AZ"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e>
                      <m:sub>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subject s and real DVR vector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for each test subject. The most ideal case is that our prediction is the closest towards the subject s’ </a:t>
                </a:r>
                <a14:m>
                  <m:oMath xmlns:m="http://schemas.openxmlformats.org/officeDocument/2006/math">
                    <m:r>
                      <a:rPr lang="az-Cyrl-AZ" altLang="zh-CN" sz="2400" dirty="0" smtClean="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4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i="1" dirty="0">
                            <a:gradFill>
                              <a:gsLst>
                                <a:gs pos="0">
                                  <a:schemeClr val="tx1"/>
                                </a:gs>
                                <a:gs pos="100000">
                                  <a:schemeClr val="tx1"/>
                                </a:gs>
                              </a:gsLst>
                              <a:lin ang="0" scaled="0"/>
                            </a:gradFill>
                            <a:latin typeface="Cambria Math" panose="02040503050406030204" pitchFamily="18" charset="0"/>
                          </a:rPr>
                          <m:t>𝑠</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other than other test subject’s </a:t>
                </a:r>
                <a14:m>
                  <m:oMath xmlns:m="http://schemas.openxmlformats.org/officeDocument/2006/math">
                    <m:r>
                      <a:rPr lang="az-Cyrl-AZ"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ф</m:t>
                    </m:r>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m:t>
                    </m:r>
                    <m:sSub>
                      <m:sSubPr>
                        <m:ctrlPr>
                          <a:rPr lang="en-US" altLang="zh-CN" sz="2400" b="0" i="1"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𝑡</m:t>
                        </m:r>
                      </m:e>
                      <m:sub>
                        <m:r>
                          <m:rPr>
                            <m:sty m:val="p"/>
                          </m:rPr>
                          <a:rPr lang="en-US" altLang="zh-CN" sz="2400" b="0" i="0" u="none" strike="noStrike" kern="1200" cap="none" spc="0" baseline="0" dirty="0">
                            <a:ln>
                              <a:noFill/>
                            </a:ln>
                            <a:gradFill>
                              <a:gsLst>
                                <a:gs pos="0">
                                  <a:schemeClr val="tx1"/>
                                </a:gs>
                                <a:gs pos="100000">
                                  <a:schemeClr val="tx1"/>
                                </a:gs>
                              </a:gsLst>
                              <a:lin ang="5400000" scaled="1"/>
                            </a:gradFill>
                            <a:uFillTx/>
                            <a:latin typeface="Cambria Math" panose="02040503050406030204" pitchFamily="18" charset="0"/>
                            <a:ea typeface="+mn-ea"/>
                            <a:cs typeface="+mn-cs"/>
                          </a:rPr>
                          <m:t>k</m:t>
                        </m:r>
                      </m:sub>
                    </m:sSub>
                    <m:r>
                      <a:rPr lang="en-US" altLang="zh-CN" sz="2400" b="0" i="0" u="none" strike="noStrike" kern="1200" cap="none" spc="0" baseline="0" dirty="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since we are performing the prediction for that particular subject s, not for other subjects. So, the closer our prediction towards the real DVR data we are targeting, the better the model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question we ask when performing evaluation is: </a:t>
                </a:r>
                <a:r>
                  <a:rPr lang="en-US" altLang="zh-CN" sz="1200" kern="0" dirty="0">
                    <a:gradFill>
                      <a:gsLst>
                        <a:gs pos="0">
                          <a:schemeClr val="tx1"/>
                        </a:gs>
                        <a:gs pos="100000">
                          <a:schemeClr val="tx1"/>
                        </a:gs>
                      </a:gsLst>
                      <a:lin ang="0" scaled="0"/>
                    </a:gradFill>
                  </a:rPr>
                  <a:t>how close is our prediction to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a:gradFill>
                    <a:gsLst>
                      <a:gs pos="0">
                        <a:schemeClr val="tx1"/>
                      </a:gs>
                      <a:gs pos="100000">
                        <a:schemeClr val="tx1"/>
                      </a:gs>
                    </a:gsLst>
                    <a:lin ang="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Among all test subjects, the L2-norm is calculated between our prediction</a:t>
                </a:r>
                <a:r>
                  <a:rPr lang="en-US" altLang="zh-CN" b="0" i="0" dirty="0">
                    <a:gradFill>
                      <a:gsLst>
                        <a:gs pos="0">
                          <a:schemeClr val="tx1"/>
                        </a:gs>
                        <a:gs pos="100000">
                          <a:schemeClr val="tx1"/>
                        </a:gs>
                      </a:gsLst>
                      <a:lin ang="0" scaled="0"/>
                    </a:gradFill>
                    <a:latin typeface="Cambria Math" panose="02040503050406030204" pitchFamily="18" charset="0"/>
                  </a:rPr>
                  <a:t> </a:t>
                </a:r>
                <a:r>
                  <a:rPr lang="az-Cyrl-AZ" altLang="zh-CN" i="0" dirty="0">
                    <a:gradFill>
                      <a:gsLst>
                        <a:gs pos="0">
                          <a:schemeClr val="tx1"/>
                        </a:gs>
                        <a:gs pos="100000">
                          <a:schemeClr val="tx1"/>
                        </a:gs>
                      </a:gsLst>
                      <a:lin ang="0" scaled="0"/>
                    </a:gradFill>
                    <a:latin typeface="Cambria Math" panose="02040503050406030204" pitchFamily="18" charset="0"/>
                  </a:rPr>
                  <a:t>ф ̂  </a:t>
                </a:r>
                <a:r>
                  <a:rPr lang="en-US" altLang="zh-CN" i="0" dirty="0">
                    <a:gradFill>
                      <a:gsLst>
                        <a:gs pos="0">
                          <a:schemeClr val="tx1"/>
                        </a:gs>
                        <a:gs pos="100000">
                          <a:schemeClr val="tx1"/>
                        </a:gs>
                      </a:gsLst>
                      <a:lin ang="0" scaled="0"/>
                    </a:gradFill>
                    <a:latin typeface="Cambria Math" panose="02040503050406030204" pitchFamily="18" charset="0"/>
                  </a:rPr>
                  <a:t>(𝑡_𝑘</a:t>
                </a:r>
                <a:r>
                  <a:rPr lang="az-Cyrl-AZ" altLang="zh-CN" i="0" dirty="0">
                    <a:gradFill>
                      <a:gsLst>
                        <a:gs pos="0">
                          <a:schemeClr val="tx1"/>
                        </a:gs>
                        <a:gs pos="100000">
                          <a:schemeClr val="tx1"/>
                        </a:gs>
                      </a:gsLst>
                      <a:lin ang="0" scaled="0"/>
                    </a:gradFill>
                    <a:latin typeface="Cambria Math" panose="02040503050406030204" pitchFamily="18" charset="0"/>
                  </a:rPr>
                  <a:t> </a:t>
                </a:r>
                <a:r>
                  <a:rPr lang="en-US" altLang="zh-CN" i="0" dirty="0">
                    <a:gradFill>
                      <a:gsLst>
                        <a:gs pos="0">
                          <a:schemeClr val="tx1"/>
                        </a:gs>
                        <a:gs pos="100000">
                          <a:schemeClr val="tx1"/>
                        </a:gs>
                      </a:gsLst>
                      <a:lin ang="0" scaled="0"/>
                    </a:gradFill>
                    <a:latin typeface="Cambria Math" panose="02040503050406030204" pitchFamily="18" charset="0"/>
                  </a:rPr>
                  <a:t>)</a:t>
                </a:r>
                <a:r>
                  <a:rPr lang="az-Cyrl-AZ" altLang="zh-CN" i="0" dirty="0">
                    <a:gradFill>
                      <a:gsLst>
                        <a:gs pos="0">
                          <a:schemeClr val="tx1"/>
                        </a:gs>
                        <a:gs pos="100000">
                          <a:schemeClr val="tx1"/>
                        </a:gs>
                      </a:gsLst>
                      <a:lin ang="0" scaled="0"/>
                    </a:gradFill>
                    <a:latin typeface="Cambria Math" panose="02040503050406030204" pitchFamily="18" charset="0"/>
                  </a:rPr>
                  <a:t>_</a:t>
                </a:r>
                <a:r>
                  <a:rPr lang="en-US" altLang="zh-CN" i="0" dirty="0">
                    <a:gradFill>
                      <a:gsLst>
                        <a:gs pos="0">
                          <a:schemeClr val="tx1"/>
                        </a:gs>
                        <a:gs pos="100000">
                          <a:schemeClr val="tx1"/>
                        </a:gs>
                      </a:gsLst>
                      <a:lin ang="0" scaled="0"/>
                    </a:gradFill>
                    <a:latin typeface="Cambria Math" panose="02040503050406030204" pitchFamily="18" charset="0"/>
                  </a:rPr>
                  <a:t>𝑠</a:t>
                </a:r>
                <a:r>
                  <a:rPr lang="en-US" altLang="zh-CN" sz="1200" b="0" i="0" u="none" strike="noStrike" kern="1200" baseline="0" dirty="0">
                    <a:solidFill>
                      <a:schemeClr val="tx1"/>
                    </a:solidFill>
                    <a:latin typeface="+mn-lt"/>
                    <a:ea typeface="+mn-ea"/>
                    <a:cs typeface="+mn-cs"/>
                  </a:rPr>
                  <a:t> for subject s and real DVR vector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for each test subjects. The ideal case is that our prediction is the closest towards the subject 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other than other test subject’s </a:t>
                </a:r>
                <a:r>
                  <a:rPr lang="az-Cyrl-AZ" altLang="zh-CN" i="0" dirty="0">
                    <a:gradFill>
                      <a:gsLst>
                        <a:gs pos="0">
                          <a:schemeClr val="tx1"/>
                        </a:gs>
                        <a:gs pos="100000">
                          <a:schemeClr val="tx1"/>
                        </a:gs>
                      </a:gsLst>
                      <a:lin ang="0" scaled="0"/>
                    </a:gradFill>
                    <a:latin typeface="Cambria Math" panose="02040503050406030204" pitchFamily="18" charset="0"/>
                  </a:rPr>
                  <a:t>ф</a:t>
                </a:r>
                <a:r>
                  <a:rPr lang="en-US" altLang="zh-CN" i="0" dirty="0">
                    <a:gradFill>
                      <a:gsLst>
                        <a:gs pos="0">
                          <a:schemeClr val="tx1"/>
                        </a:gs>
                        <a:gs pos="100000">
                          <a:schemeClr val="tx1"/>
                        </a:gs>
                      </a:gsLst>
                      <a:lin ang="0" scaled="0"/>
                    </a:gradFill>
                    <a:latin typeface="Cambria Math" panose="02040503050406030204" pitchFamily="18" charset="0"/>
                  </a:rPr>
                  <a:t>(𝑡_k</a:t>
                </a:r>
                <a:r>
                  <a:rPr lang="en-US" altLang="zh-CN" b="0" i="0" dirty="0">
                    <a:gradFill>
                      <a:gsLst>
                        <a:gs pos="0">
                          <a:schemeClr val="tx1"/>
                        </a:gs>
                        <a:gs pos="100000">
                          <a:schemeClr val="tx1"/>
                        </a:gs>
                      </a:gsLst>
                      <a:lin ang="0" scaled="0"/>
                    </a:gradFill>
                    <a:latin typeface="Cambria Math" panose="02040503050406030204" pitchFamily="18" charset="0"/>
                  </a:rPr>
                  <a:t>)</a:t>
                </a:r>
                <a:r>
                  <a:rPr lang="en-US" altLang="zh-CN" sz="1200" b="0" i="0" u="none" strike="noStrike" kern="1200" baseline="0" dirty="0">
                    <a:solidFill>
                      <a:schemeClr val="tx1"/>
                    </a:solidFill>
                    <a:latin typeface="+mn-lt"/>
                    <a:ea typeface="+mn-ea"/>
                    <a:cs typeface="+mn-cs"/>
                  </a:rPr>
                  <a:t> since we are performing the prediction for that particular subject s. So, the closer our prediction towards the real DVR data we are targeting, the better the model is.</a:t>
                </a:r>
                <a:endParaRPr lang="en-US" altLang="zh-CN" dirty="0">
                  <a:gradFill>
                    <a:gsLst>
                      <a:gs pos="0">
                        <a:schemeClr val="tx1"/>
                      </a:gs>
                      <a:gs pos="100000">
                        <a:schemeClr val="tx1"/>
                      </a:gs>
                    </a:gsLst>
                    <a:lin ang="5400000" scaled="1"/>
                  </a:gradFill>
                  <a:latin typeface="Gill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sz="1200" b="0" i="0" u="none" strike="noStrike" kern="1200" baseline="0" dirty="0">
                  <a:solidFill>
                    <a:schemeClr val="tx1"/>
                  </a:solidFill>
                  <a:latin typeface="+mn-lt"/>
                  <a:ea typeface="+mn-ea"/>
                  <a:cs typeface="+mn-cs"/>
                </a:endParaRPr>
              </a:p>
              <a:p>
                <a:endParaRPr lang="zh-CN" altLang="en-US" dirty="0"/>
              </a:p>
              <a:p>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32</a:t>
            </a:fld>
            <a:endParaRPr lang="zh-CN" altLang="en-US"/>
          </a:p>
        </p:txBody>
      </p:sp>
    </p:spTree>
    <p:extLst>
      <p:ext uri="{BB962C8B-B14F-4D97-AF65-F5344CB8AC3E}">
        <p14:creationId xmlns:p14="http://schemas.microsoft.com/office/powerpoint/2010/main" val="3498005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second scenario for the ‘how close question’ is: to compare our prediction with 99 randomly generated phi hat data that come from a certain distribution which artificially “simulate” test subjects. Similarly, the less artificial test subjects in between our prediction towards the real DVR data of subject s, the better the model is.</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D9A379C-6A33-4C7B-88E0-57D43ED08E6E}" type="slidenum">
              <a:rPr lang="zh-CN" altLang="en-US" smtClean="0"/>
              <a:t>33</a:t>
            </a:fld>
            <a:endParaRPr lang="zh-CN" altLang="en-US"/>
          </a:p>
        </p:txBody>
      </p:sp>
    </p:spTree>
    <p:extLst>
      <p:ext uri="{BB962C8B-B14F-4D97-AF65-F5344CB8AC3E}">
        <p14:creationId xmlns:p14="http://schemas.microsoft.com/office/powerpoint/2010/main" val="209925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second scenario for the ‘how close question’ is: to compare our prediction with 99 randomly generated phi hat data that come from a certain distribution which artificially “simulate” test subjects. Similarly, the less artificial test subjects in between our prediction towards the real DVR data of subject s, the better the model is.</a:t>
            </a:r>
          </a:p>
        </p:txBody>
      </p:sp>
      <p:sp>
        <p:nvSpPr>
          <p:cNvPr id="4" name="灯片编号占位符 3"/>
          <p:cNvSpPr>
            <a:spLocks noGrp="1"/>
          </p:cNvSpPr>
          <p:nvPr>
            <p:ph type="sldNum" sz="quarter" idx="5"/>
          </p:nvPr>
        </p:nvSpPr>
        <p:spPr/>
        <p:txBody>
          <a:bodyPr/>
          <a:lstStyle/>
          <a:p>
            <a:fld id="{9D9A379C-6A33-4C7B-88E0-57D43ED08E6E}" type="slidenum">
              <a:rPr lang="zh-CN" altLang="en-US" smtClean="0"/>
              <a:t>34</a:t>
            </a:fld>
            <a:endParaRPr lang="zh-CN" altLang="en-US"/>
          </a:p>
        </p:txBody>
      </p:sp>
    </p:spTree>
    <p:extLst>
      <p:ext uri="{BB962C8B-B14F-4D97-AF65-F5344CB8AC3E}">
        <p14:creationId xmlns:p14="http://schemas.microsoft.com/office/powerpoint/2010/main" val="1107969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Let’s look at the result. In Figure (a) and (c), we use the cohort distribution and the individual’s measurement distribution to artificially “simulate” test subjects for predicting phi t2 and phi t3 in our second scenario. The detailed method for generating random data are described in our paper. In both cases, we find that the model performs well. 95% and 93% of our predictions for a subject is the closest towards the real DVR data for predicting phi t2 and phi t3 respectively. Similarly, Figure (b) and (d) show reasonably good results for measuring the “how close” question regards to our first scenario when we do comparison with the distance to other Subject’s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9D9A379C-6A33-4C7B-88E0-57D43ED08E6E}" type="slidenum">
              <a:rPr lang="zh-CN" altLang="en-US" smtClean="0"/>
              <a:t>35</a:t>
            </a:fld>
            <a:endParaRPr lang="zh-CN" altLang="en-US"/>
          </a:p>
        </p:txBody>
      </p:sp>
    </p:spTree>
    <p:extLst>
      <p:ext uri="{BB962C8B-B14F-4D97-AF65-F5344CB8AC3E}">
        <p14:creationId xmlns:p14="http://schemas.microsoft.com/office/powerpoint/2010/main" val="1253087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Let’s look at the result. In Figure (a) and (c), we use the cohort distribution and the individual’s measurement distribution to artificially “simulate” test subjects for predicting phi t2 and phi t3 in our second scenario. The detailed method for generating random data are described in our paper. In both cases, we find that the model performs well. 95% and 93% of our predictions for a subject is the closest towards the real DVR data for predicting phi t2 and phi t3 respectively. Similarly, Figure (b) and (d) show reasonably good results for measuring the “how close” question regards to our first scenario when we do comparison with the distance to other Subject’s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9D9A379C-6A33-4C7B-88E0-57D43ED08E6E}" type="slidenum">
              <a:rPr lang="zh-CN" altLang="en-US" smtClean="0"/>
              <a:t>36</a:t>
            </a:fld>
            <a:endParaRPr lang="zh-CN" altLang="en-US"/>
          </a:p>
        </p:txBody>
      </p:sp>
    </p:spTree>
    <p:extLst>
      <p:ext uri="{BB962C8B-B14F-4D97-AF65-F5344CB8AC3E}">
        <p14:creationId xmlns:p14="http://schemas.microsoft.com/office/powerpoint/2010/main" val="1189634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 last question we want to ask for evaluation is: can our model find the different amyloid progression pattern between two distinct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So, we choose to do a group difference analysis via statistical test between the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apoe</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e4+ and the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rPr>
                  <a:t>apoe</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e4- group where APOE e4 is the risk genotype for Alzheimer's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last question we want to ask to evaluate our model is: can it find the different amyloid progression pattern between two groups that are supposed to hold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choose to do the </a:t>
                </a:r>
                <a:r>
                  <a:rPr lang="en-US" altLang="zh-CN" sz="1200" kern="0" dirty="0">
                    <a:gradFill>
                      <a:gsLst>
                        <a:gs pos="0">
                          <a:schemeClr val="tx1"/>
                        </a:gs>
                        <a:gs pos="100000">
                          <a:schemeClr val="tx1"/>
                        </a:gs>
                      </a:gsLst>
                      <a:lin ang="0" scaled="0"/>
                    </a:gradFill>
                  </a:rPr>
                  <a:t>group difference analysis via a statistical test between the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and the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group where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is a protein that </a:t>
                </a:r>
                <a:r>
                  <a:rPr lang="en-US" altLang="zh-CN" sz="1200" kern="0" dirty="0">
                    <a:gradFill>
                      <a:gsLst>
                        <a:gs pos="0">
                          <a:schemeClr val="tx1"/>
                        </a:gs>
                        <a:gs pos="100000">
                          <a:schemeClr val="tx1"/>
                        </a:gs>
                      </a:gsLst>
                      <a:lin ang="0" scaled="0"/>
                    </a:gradFill>
                    <a:latin typeface="Gill Sans Light"/>
                  </a:rPr>
                  <a:t>associates with Alzheimer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latin typeface="Gill Sans Light"/>
                  </a:rPr>
                  <a:t>To setup, we split the dataset with an APOE positive group of 45 subjects and an APOE negative group of 67 subjects.</a:t>
                </a:r>
                <a:r>
                  <a:rPr lang="zh-CN" altLang="en-US" sz="1200" kern="1200" dirty="0">
                    <a:solidFill>
                      <a:schemeClr val="tx1"/>
                    </a:solidFill>
                    <a:latin typeface="+mn-lt"/>
                  </a:rPr>
                  <a:t> </a:t>
                </a:r>
                <a:r>
                  <a:rPr lang="en-US" altLang="zh-CN" sz="1200" kern="1200" dirty="0">
                    <a:solidFill>
                      <a:schemeClr val="tx1"/>
                    </a:solidFill>
                    <a:latin typeface="+mn-lt"/>
                  </a:rPr>
                  <a:t>We</a:t>
                </a:r>
                <a:r>
                  <a:rPr lang="zh-CN" altLang="en-US" sz="1200" kern="1200" dirty="0">
                    <a:solidFill>
                      <a:schemeClr val="tx1"/>
                    </a:solidFill>
                    <a:latin typeface="+mn-lt"/>
                  </a:rPr>
                  <a:t> </a:t>
                </a:r>
                <a:r>
                  <a:rPr lang="en-US" altLang="zh-CN" sz="1200" kern="1200" dirty="0">
                    <a:solidFill>
                      <a:schemeClr val="tx1"/>
                    </a:solidFill>
                    <a:latin typeface="+mn-lt"/>
                  </a:rPr>
                  <a:t>then</a:t>
                </a:r>
                <a:r>
                  <a:rPr lang="zh-CN" altLang="en-US" sz="1200" kern="1200" dirty="0">
                    <a:solidFill>
                      <a:schemeClr val="tx1"/>
                    </a:solidFill>
                    <a:latin typeface="+mn-lt"/>
                  </a:rPr>
                  <a:t> </a:t>
                </a:r>
                <a:r>
                  <a:rPr lang="en-US" altLang="zh-CN" sz="1200" kern="0" dirty="0">
                    <a:gradFill>
                      <a:gsLst>
                        <a:gs pos="0">
                          <a:schemeClr val="tx1"/>
                        </a:gs>
                        <a:gs pos="100000">
                          <a:schemeClr val="tx1"/>
                        </a:gs>
                      </a:gsLst>
                      <a:lin ang="0" scaled="0"/>
                    </a:gradFill>
                    <a:latin typeface="Gill Sans Light"/>
                  </a:rPr>
                  <a:t>train two models based on the split. As the statistical summary for the correct group, we computed </a:t>
                </a:r>
                <a:r>
                  <a:rPr lang="en-US" altLang="zh-CN" sz="1200" kern="0" baseline="0" dirty="0">
                    <a:gradFill>
                      <a:gsLst>
                        <a:gs pos="0">
                          <a:schemeClr val="tx1"/>
                        </a:gs>
                        <a:gs pos="100000">
                          <a:schemeClr val="tx1"/>
                        </a:gs>
                      </a:gsLst>
                      <a:lin ang="0" scaled="0"/>
                    </a:gradFill>
                    <a:latin typeface="Gill Sans Light"/>
                  </a:rPr>
                  <a:t> the </a:t>
                </a:r>
                <a:r>
                  <a:rPr lang="en-US" altLang="zh-CN" sz="1200" b="0" i="0" kern="0">
                    <a:gradFill>
                      <a:gsLst>
                        <a:gs pos="0">
                          <a:schemeClr val="tx1"/>
                        </a:gs>
                        <a:gs pos="100000">
                          <a:schemeClr val="tx1"/>
                        </a:gs>
                      </a:gsLst>
                      <a:lin ang="0" scaled="0"/>
                    </a:gradFill>
                    <a:latin typeface="Cambria Math" panose="02040503050406030204" pitchFamily="18" charset="0"/>
                  </a:rPr>
                  <a:t>𝑙_2</a:t>
                </a:r>
                <a:r>
                  <a:rPr lang="en-US" altLang="zh-CN" sz="1200" kern="0" dirty="0">
                    <a:gradFill>
                      <a:gsLst>
                        <a:gs pos="0">
                          <a:schemeClr val="tx1"/>
                        </a:gs>
                        <a:gs pos="100000">
                          <a:schemeClr val="tx1"/>
                        </a:gs>
                      </a:gsLst>
                      <a:lin ang="0" scaled="0"/>
                    </a:gradFill>
                    <a:latin typeface="Gill Sans Light"/>
                  </a:rPr>
                  <a:t> norm between </a:t>
                </a:r>
                <a:r>
                  <a:rPr lang="en-US" altLang="zh-CN" sz="1200" i="0" kern="0">
                    <a:gradFill>
                      <a:gsLst>
                        <a:gs pos="0">
                          <a:schemeClr val="tx1"/>
                        </a:gs>
                        <a:gs pos="100000">
                          <a:schemeClr val="tx1"/>
                        </a:gs>
                      </a:gsLst>
                      <a:lin ang="0" scaled="0"/>
                    </a:gradFill>
                    <a:latin typeface="Cambria Math" panose="02040503050406030204" pitchFamily="18" charset="0"/>
                  </a:rPr>
                  <a:t>𝑀_</a:t>
                </a:r>
                <a:r>
                  <a:rPr lang="en-US" altLang="zh-CN" sz="1200" b="0" i="0" kern="0">
                    <a:gradFill>
                      <a:gsLst>
                        <a:gs pos="0">
                          <a:schemeClr val="tx1"/>
                        </a:gs>
                        <a:gs pos="100000">
                          <a:schemeClr val="tx1"/>
                        </a:gs>
                      </a:gsLst>
                      <a:lin ang="0" scaled="0"/>
                    </a:gradFill>
                    <a:latin typeface="Cambria Math" panose="02040503050406030204" pitchFamily="18" charset="0"/>
                  </a:rPr>
                  <a:t>1</a:t>
                </a:r>
                <a:r>
                  <a:rPr lang="en-US" altLang="zh-CN" sz="1200" kern="0" dirty="0">
                    <a:gradFill>
                      <a:gsLst>
                        <a:gs pos="0">
                          <a:schemeClr val="tx1"/>
                        </a:gs>
                        <a:gs pos="100000">
                          <a:schemeClr val="tx1"/>
                        </a:gs>
                      </a:gsLst>
                      <a:lin ang="0" scaled="0"/>
                    </a:gradFill>
                    <a:latin typeface="Gill Sans Light"/>
                  </a:rPr>
                  <a:t> and </a:t>
                </a:r>
                <a:r>
                  <a:rPr lang="en-US" altLang="zh-CN" sz="1200" b="0" i="0" kern="0">
                    <a:gradFill>
                      <a:gsLst>
                        <a:gs pos="0">
                          <a:schemeClr val="tx1"/>
                        </a:gs>
                        <a:gs pos="100000">
                          <a:schemeClr val="tx1"/>
                        </a:gs>
                      </a:gsLst>
                      <a:lin ang="0" scaled="0"/>
                    </a:gradFill>
                    <a:latin typeface="Cambria Math" panose="02040503050406030204" pitchFamily="18" charset="0"/>
                  </a:rPr>
                  <a:t>𝑀_2</a:t>
                </a:r>
                <a:r>
                  <a:rPr lang="en-US" altLang="zh-CN" sz="1200" kern="0" dirty="0">
                    <a:gradFill>
                      <a:gsLst>
                        <a:gs pos="0">
                          <a:schemeClr val="tx1"/>
                        </a:gs>
                        <a:gs pos="100000">
                          <a:schemeClr val="tx1"/>
                        </a:gs>
                      </a:gsLst>
                      <a:lin ang="0" scaled="0"/>
                    </a:gradFill>
                    <a:latin typeface="Gill Sans Light"/>
                  </a:rPr>
                  <a:t> from the two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latin typeface="Gill Sans Light"/>
                  </a:rPr>
                  <a:t>And our </a:t>
                </a:r>
                <a:r>
                  <a:rPr lang="en-US" altLang="zh-CN" sz="1200" kern="0" dirty="0">
                    <a:solidFill>
                      <a:srgbClr val="C00000"/>
                    </a:solidFill>
                    <a:latin typeface="Gill Sans Light"/>
                  </a:rPr>
                  <a:t>Null Hypothesis </a:t>
                </a:r>
                <a:r>
                  <a:rPr lang="en-US" altLang="zh-CN" sz="1200" i="0" kern="0">
                    <a:solidFill>
                      <a:srgbClr val="C00000"/>
                    </a:solidFill>
                    <a:latin typeface="Cambria Math" panose="02040503050406030204" pitchFamily="18" charset="0"/>
                  </a:rPr>
                  <a:t>𝑖</a:t>
                </a:r>
                <a:r>
                  <a:rPr lang="en-US" altLang="zh-CN" sz="1200" b="0" i="0" kern="0">
                    <a:solidFill>
                      <a:srgbClr val="C00000"/>
                    </a:solidFill>
                    <a:latin typeface="Cambria Math" panose="02040503050406030204" pitchFamily="18" charset="0"/>
                  </a:rPr>
                  <a:t>𝑠</a:t>
                </a:r>
                <a:r>
                  <a:rPr lang="en-US" altLang="zh-CN" sz="1200" kern="0" dirty="0">
                    <a:gradFill>
                      <a:gsLst>
                        <a:gs pos="0">
                          <a:schemeClr val="tx1"/>
                        </a:gs>
                        <a:gs pos="100000">
                          <a:schemeClr val="tx1"/>
                        </a:gs>
                      </a:gsLst>
                      <a:lin ang="0" scaled="0"/>
                    </a:gradFill>
                    <a:latin typeface="Gill Sans Light"/>
                  </a:rPr>
                  <a:t> that There is no group level difference between the parameters within these two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37</a:t>
            </a:fld>
            <a:endParaRPr lang="zh-CN" altLang="en-US"/>
          </a:p>
        </p:txBody>
      </p:sp>
    </p:spTree>
    <p:extLst>
      <p:ext uri="{BB962C8B-B14F-4D97-AF65-F5344CB8AC3E}">
        <p14:creationId xmlns:p14="http://schemas.microsoft.com/office/powerpoint/2010/main" val="407626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To setup, we split the dataset with an APOE e4 positive group of 45 subjects and an APOE e4 negative group of 67 subjects.</a:t>
                </a:r>
                <a:r>
                  <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a:t>
                </a:r>
                <a:r>
                  <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then</a:t>
                </a:r>
                <a:r>
                  <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train two models based on the split. we computed  the </a:t>
                </a:r>
                <a14:m>
                  <m:oMath xmlns:m="http://schemas.openxmlformats.org/officeDocument/2006/math">
                    <m:sSub>
                      <m:sSubPr>
                        <m:ctrlPr>
                          <a:rPr lang="en-US" altLang="zh-CN" sz="2400" b="0" i="1"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𝑙</m:t>
                        </m:r>
                      </m:e>
                      <m:sub>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2</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norm between </a:t>
                </a:r>
                <a14:m>
                  <m:oMath xmlns:m="http://schemas.openxmlformats.org/officeDocument/2006/math">
                    <m:sSub>
                      <m:sSubPr>
                        <m:ctrlPr>
                          <a:rPr lang="en-US" altLang="zh-CN" sz="2400" b="0" i="1"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a:ln>
                              <a:noFill/>
                            </a:ln>
                            <a:gradFill>
                              <a:gsLst>
                                <a:gs pos="0">
                                  <a:schemeClr val="tx1"/>
                                </a:gs>
                                <a:gs pos="100000">
                                  <a:schemeClr val="tx1"/>
                                </a:gs>
                              </a:gsLst>
                              <a:lin ang="5400000" scaled="1"/>
                            </a:gradFill>
                            <a:uFillTx/>
                            <a:latin typeface="Cambria Math" panose="02040503050406030204" pitchFamily="18" charset="0"/>
                            <a:ea typeface="+mn-ea"/>
                            <a:cs typeface="+mn-cs"/>
                          </a:rPr>
                          <m:t>𝑀</m:t>
                        </m:r>
                      </m:e>
                      <m:sub>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1</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and </a:t>
                </a:r>
                <a14:m>
                  <m:oMath xmlns:m="http://schemas.openxmlformats.org/officeDocument/2006/math">
                    <m:sSub>
                      <m:sSubPr>
                        <m:ctrlPr>
                          <a:rPr lang="en-US" altLang="zh-CN" sz="2400" b="0" i="1"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ctrlPr>
                      </m:sSubPr>
                      <m:e>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𝑀</m:t>
                        </m:r>
                      </m:e>
                      <m:sub>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2</m:t>
                        </m:r>
                      </m:sub>
                    </m:sSub>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from the two models as the statistical summary for the correct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Our Null Hypothesis </a:t>
                </a:r>
                <a14:m>
                  <m:oMath xmlns:m="http://schemas.openxmlformats.org/officeDocument/2006/math">
                    <m:r>
                      <a:rPr lang="en-US" altLang="zh-CN" sz="2400" b="0" i="0" u="none" strike="noStrike" kern="1200" cap="none" spc="0" baseline="0" smtClean="0">
                        <a:ln>
                          <a:noFill/>
                        </a:ln>
                        <a:gradFill>
                          <a:gsLst>
                            <a:gs pos="0">
                              <a:schemeClr val="tx1"/>
                            </a:gs>
                            <a:gs pos="100000">
                              <a:schemeClr val="tx1"/>
                            </a:gs>
                          </a:gsLst>
                          <a:lin ang="5400000" scaled="1"/>
                        </a:gradFill>
                        <a:uFillTx/>
                        <a:latin typeface="Cambria Math" panose="02040503050406030204" pitchFamily="18" charset="0"/>
                        <a:ea typeface="+mn-ea"/>
                        <a:cs typeface="+mn-cs"/>
                      </a:rPr>
                      <m:t>𝑖𝑠</m:t>
                    </m:r>
                  </m:oMath>
                </a14:m>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 that There is no group level difference between the parameters within these two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last question we want to ask to evaluate our model is: can it find the different amyloid progression pattern between two groups that are supposed to hold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choose to do the </a:t>
                </a:r>
                <a:r>
                  <a:rPr lang="en-US" altLang="zh-CN" sz="1200" kern="0" dirty="0">
                    <a:gradFill>
                      <a:gsLst>
                        <a:gs pos="0">
                          <a:schemeClr val="tx1"/>
                        </a:gs>
                        <a:gs pos="100000">
                          <a:schemeClr val="tx1"/>
                        </a:gs>
                      </a:gsLst>
                      <a:lin ang="0" scaled="0"/>
                    </a:gradFill>
                  </a:rPr>
                  <a:t>group difference analysis via a statistical test between the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and the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group where </a:t>
                </a:r>
                <a:r>
                  <a:rPr lang="en-US" altLang="zh-CN" sz="1200" kern="0" dirty="0" err="1">
                    <a:gradFill>
                      <a:gsLst>
                        <a:gs pos="0">
                          <a:schemeClr val="tx1"/>
                        </a:gs>
                        <a:gs pos="100000">
                          <a:schemeClr val="tx1"/>
                        </a:gs>
                      </a:gsLst>
                      <a:lin ang="0" scaled="0"/>
                    </a:gradFill>
                  </a:rPr>
                  <a:t>apoe</a:t>
                </a:r>
                <a:r>
                  <a:rPr lang="en-US" altLang="zh-CN" sz="1200" kern="0" dirty="0">
                    <a:gradFill>
                      <a:gsLst>
                        <a:gs pos="0">
                          <a:schemeClr val="tx1"/>
                        </a:gs>
                        <a:gs pos="100000">
                          <a:schemeClr val="tx1"/>
                        </a:gs>
                      </a:gsLst>
                      <a:lin ang="0" scaled="0"/>
                    </a:gradFill>
                  </a:rPr>
                  <a:t> is a protein that </a:t>
                </a:r>
                <a:r>
                  <a:rPr lang="en-US" altLang="zh-CN" sz="1200" kern="0" dirty="0">
                    <a:gradFill>
                      <a:gsLst>
                        <a:gs pos="0">
                          <a:schemeClr val="tx1"/>
                        </a:gs>
                        <a:gs pos="100000">
                          <a:schemeClr val="tx1"/>
                        </a:gs>
                      </a:gsLst>
                      <a:lin ang="0" scaled="0"/>
                    </a:gradFill>
                    <a:latin typeface="Gill Sans Light"/>
                  </a:rPr>
                  <a:t>associates with Alzheimer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latin typeface="Gill Sans Light"/>
                  </a:rPr>
                  <a:t>To setup, we split the dataset with an APOE positive group of 45 subjects and an APOE negative group of 67 subjects.</a:t>
                </a:r>
                <a:r>
                  <a:rPr lang="zh-CN" altLang="en-US" sz="1200" kern="1200" dirty="0">
                    <a:solidFill>
                      <a:schemeClr val="tx1"/>
                    </a:solidFill>
                    <a:latin typeface="+mn-lt"/>
                  </a:rPr>
                  <a:t> </a:t>
                </a:r>
                <a:r>
                  <a:rPr lang="en-US" altLang="zh-CN" sz="1200" kern="1200" dirty="0">
                    <a:solidFill>
                      <a:schemeClr val="tx1"/>
                    </a:solidFill>
                    <a:latin typeface="+mn-lt"/>
                  </a:rPr>
                  <a:t>We</a:t>
                </a:r>
                <a:r>
                  <a:rPr lang="zh-CN" altLang="en-US" sz="1200" kern="1200" dirty="0">
                    <a:solidFill>
                      <a:schemeClr val="tx1"/>
                    </a:solidFill>
                    <a:latin typeface="+mn-lt"/>
                  </a:rPr>
                  <a:t> </a:t>
                </a:r>
                <a:r>
                  <a:rPr lang="en-US" altLang="zh-CN" sz="1200" kern="1200" dirty="0">
                    <a:solidFill>
                      <a:schemeClr val="tx1"/>
                    </a:solidFill>
                    <a:latin typeface="+mn-lt"/>
                  </a:rPr>
                  <a:t>then</a:t>
                </a:r>
                <a:r>
                  <a:rPr lang="zh-CN" altLang="en-US" sz="1200" kern="1200" dirty="0">
                    <a:solidFill>
                      <a:schemeClr val="tx1"/>
                    </a:solidFill>
                    <a:latin typeface="+mn-lt"/>
                  </a:rPr>
                  <a:t> </a:t>
                </a:r>
                <a:r>
                  <a:rPr lang="en-US" altLang="zh-CN" sz="1200" kern="0" dirty="0">
                    <a:gradFill>
                      <a:gsLst>
                        <a:gs pos="0">
                          <a:schemeClr val="tx1"/>
                        </a:gs>
                        <a:gs pos="100000">
                          <a:schemeClr val="tx1"/>
                        </a:gs>
                      </a:gsLst>
                      <a:lin ang="0" scaled="0"/>
                    </a:gradFill>
                    <a:latin typeface="Gill Sans Light"/>
                  </a:rPr>
                  <a:t>train two models based on the split. As the statistical summary for the correct group, we computed </a:t>
                </a:r>
                <a:r>
                  <a:rPr lang="en-US" altLang="zh-CN" sz="1200" kern="0" baseline="0" dirty="0">
                    <a:gradFill>
                      <a:gsLst>
                        <a:gs pos="0">
                          <a:schemeClr val="tx1"/>
                        </a:gs>
                        <a:gs pos="100000">
                          <a:schemeClr val="tx1"/>
                        </a:gs>
                      </a:gsLst>
                      <a:lin ang="0" scaled="0"/>
                    </a:gradFill>
                    <a:latin typeface="Gill Sans Light"/>
                  </a:rPr>
                  <a:t> the </a:t>
                </a:r>
                <a:r>
                  <a:rPr lang="en-US" altLang="zh-CN" sz="1200" b="0" i="0" kern="0">
                    <a:gradFill>
                      <a:gsLst>
                        <a:gs pos="0">
                          <a:schemeClr val="tx1"/>
                        </a:gs>
                        <a:gs pos="100000">
                          <a:schemeClr val="tx1"/>
                        </a:gs>
                      </a:gsLst>
                      <a:lin ang="0" scaled="0"/>
                    </a:gradFill>
                    <a:latin typeface="Cambria Math" panose="02040503050406030204" pitchFamily="18" charset="0"/>
                  </a:rPr>
                  <a:t>𝑙_2</a:t>
                </a:r>
                <a:r>
                  <a:rPr lang="en-US" altLang="zh-CN" sz="1200" kern="0" dirty="0">
                    <a:gradFill>
                      <a:gsLst>
                        <a:gs pos="0">
                          <a:schemeClr val="tx1"/>
                        </a:gs>
                        <a:gs pos="100000">
                          <a:schemeClr val="tx1"/>
                        </a:gs>
                      </a:gsLst>
                      <a:lin ang="0" scaled="0"/>
                    </a:gradFill>
                    <a:latin typeface="Gill Sans Light"/>
                  </a:rPr>
                  <a:t> norm between </a:t>
                </a:r>
                <a:r>
                  <a:rPr lang="en-US" altLang="zh-CN" sz="1200" i="0" kern="0">
                    <a:gradFill>
                      <a:gsLst>
                        <a:gs pos="0">
                          <a:schemeClr val="tx1"/>
                        </a:gs>
                        <a:gs pos="100000">
                          <a:schemeClr val="tx1"/>
                        </a:gs>
                      </a:gsLst>
                      <a:lin ang="0" scaled="0"/>
                    </a:gradFill>
                    <a:latin typeface="Cambria Math" panose="02040503050406030204" pitchFamily="18" charset="0"/>
                  </a:rPr>
                  <a:t>𝑀_</a:t>
                </a:r>
                <a:r>
                  <a:rPr lang="en-US" altLang="zh-CN" sz="1200" b="0" i="0" kern="0">
                    <a:gradFill>
                      <a:gsLst>
                        <a:gs pos="0">
                          <a:schemeClr val="tx1"/>
                        </a:gs>
                        <a:gs pos="100000">
                          <a:schemeClr val="tx1"/>
                        </a:gs>
                      </a:gsLst>
                      <a:lin ang="0" scaled="0"/>
                    </a:gradFill>
                    <a:latin typeface="Cambria Math" panose="02040503050406030204" pitchFamily="18" charset="0"/>
                  </a:rPr>
                  <a:t>1</a:t>
                </a:r>
                <a:r>
                  <a:rPr lang="en-US" altLang="zh-CN" sz="1200" kern="0" dirty="0">
                    <a:gradFill>
                      <a:gsLst>
                        <a:gs pos="0">
                          <a:schemeClr val="tx1"/>
                        </a:gs>
                        <a:gs pos="100000">
                          <a:schemeClr val="tx1"/>
                        </a:gs>
                      </a:gsLst>
                      <a:lin ang="0" scaled="0"/>
                    </a:gradFill>
                    <a:latin typeface="Gill Sans Light"/>
                  </a:rPr>
                  <a:t> and </a:t>
                </a:r>
                <a:r>
                  <a:rPr lang="en-US" altLang="zh-CN" sz="1200" b="0" i="0" kern="0">
                    <a:gradFill>
                      <a:gsLst>
                        <a:gs pos="0">
                          <a:schemeClr val="tx1"/>
                        </a:gs>
                        <a:gs pos="100000">
                          <a:schemeClr val="tx1"/>
                        </a:gs>
                      </a:gsLst>
                      <a:lin ang="0" scaled="0"/>
                    </a:gradFill>
                    <a:latin typeface="Cambria Math" panose="02040503050406030204" pitchFamily="18" charset="0"/>
                  </a:rPr>
                  <a:t>𝑀_2</a:t>
                </a:r>
                <a:r>
                  <a:rPr lang="en-US" altLang="zh-CN" sz="1200" kern="0" dirty="0">
                    <a:gradFill>
                      <a:gsLst>
                        <a:gs pos="0">
                          <a:schemeClr val="tx1"/>
                        </a:gs>
                        <a:gs pos="100000">
                          <a:schemeClr val="tx1"/>
                        </a:gs>
                      </a:gsLst>
                      <a:lin ang="0" scaled="0"/>
                    </a:gradFill>
                    <a:latin typeface="Gill Sans Light"/>
                  </a:rPr>
                  <a:t> from the two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gradFill>
                      <a:gsLst>
                        <a:gs pos="0">
                          <a:schemeClr val="tx1"/>
                        </a:gs>
                        <a:gs pos="100000">
                          <a:schemeClr val="tx1"/>
                        </a:gs>
                      </a:gsLst>
                      <a:lin ang="0" scaled="0"/>
                    </a:gradFill>
                    <a:latin typeface="Gill Sans Light"/>
                  </a:rPr>
                  <a:t>And our </a:t>
                </a:r>
                <a:r>
                  <a:rPr lang="en-US" altLang="zh-CN" sz="1200" kern="0" dirty="0">
                    <a:solidFill>
                      <a:srgbClr val="C00000"/>
                    </a:solidFill>
                    <a:latin typeface="Gill Sans Light"/>
                  </a:rPr>
                  <a:t>Null Hypothesis </a:t>
                </a:r>
                <a:r>
                  <a:rPr lang="en-US" altLang="zh-CN" sz="1200" i="0" kern="0">
                    <a:solidFill>
                      <a:srgbClr val="C00000"/>
                    </a:solidFill>
                    <a:latin typeface="Cambria Math" panose="02040503050406030204" pitchFamily="18" charset="0"/>
                  </a:rPr>
                  <a:t>𝑖</a:t>
                </a:r>
                <a:r>
                  <a:rPr lang="en-US" altLang="zh-CN" sz="1200" b="0" i="0" kern="0">
                    <a:solidFill>
                      <a:srgbClr val="C00000"/>
                    </a:solidFill>
                    <a:latin typeface="Cambria Math" panose="02040503050406030204" pitchFamily="18" charset="0"/>
                  </a:rPr>
                  <a:t>𝑠</a:t>
                </a:r>
                <a:r>
                  <a:rPr lang="en-US" altLang="zh-CN" sz="1200" kern="0" dirty="0">
                    <a:gradFill>
                      <a:gsLst>
                        <a:gs pos="0">
                          <a:schemeClr val="tx1"/>
                        </a:gs>
                        <a:gs pos="100000">
                          <a:schemeClr val="tx1"/>
                        </a:gs>
                      </a:gsLst>
                      <a:lin ang="0" scaled="0"/>
                    </a:gradFill>
                    <a:latin typeface="Gill Sans Light"/>
                  </a:rPr>
                  <a:t> that There is no group level difference between the parameters within these two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9D9A379C-6A33-4C7B-88E0-57D43ED08E6E}" type="slidenum">
              <a:rPr lang="zh-CN" altLang="en-US" smtClean="0"/>
              <a:t>38</a:t>
            </a:fld>
            <a:endParaRPr lang="zh-CN" altLang="en-US"/>
          </a:p>
        </p:txBody>
      </p:sp>
    </p:spTree>
    <p:extLst>
      <p:ext uri="{BB962C8B-B14F-4D97-AF65-F5344CB8AC3E}">
        <p14:creationId xmlns:p14="http://schemas.microsoft.com/office/powerpoint/2010/main" val="3313530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then do a permutation Testing following the procedure below for 10K draws to derive null distribution of summary statistic and compute the p-value.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As a result, the p-value is way smaller than the significance threshold. This implies that our model captures the difference of amyloid progression pattern in the two groups. Which further implies the capture of amyloid propagation dynamic in the pre-clinical stage of AD.</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zh-CN" altLang="en-US" sz="1200" dirty="0"/>
          </a:p>
          <a:p>
            <a:pPr>
              <a:spcAft>
                <a:spcPts val="600"/>
              </a:spcAft>
            </a:pPr>
            <a:endParaRPr lang="en-US" altLang="zh-CN" sz="1200" kern="0" dirty="0">
              <a:gradFill>
                <a:gsLst>
                  <a:gs pos="0">
                    <a:schemeClr val="tx1"/>
                  </a:gs>
                  <a:gs pos="100000">
                    <a:schemeClr val="tx1"/>
                  </a:gs>
                </a:gsLst>
                <a:lin ang="0" scaled="0"/>
              </a:gradFill>
              <a:latin typeface="Gill Sans Light"/>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39</a:t>
            </a:fld>
            <a:endParaRPr lang="zh-CN" altLang="en-US"/>
          </a:p>
        </p:txBody>
      </p:sp>
    </p:spTree>
    <p:extLst>
      <p:ext uri="{BB962C8B-B14F-4D97-AF65-F5344CB8AC3E}">
        <p14:creationId xmlns:p14="http://schemas.microsoft.com/office/powerpoint/2010/main" val="2512066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For instance, </a:t>
            </a:r>
            <a:r>
              <a:rPr lang="en-US" altLang="zh-CN" sz="2400" b="0" i="0" u="none" strike="noStrike" kern="1200" cap="none" spc="0" baseline="0" dirty="0" err="1">
                <a:ln>
                  <a:noFill/>
                </a:ln>
                <a:gradFill>
                  <a:gsLst>
                    <a:gs pos="0">
                      <a:schemeClr val="tx1"/>
                    </a:gs>
                    <a:gs pos="100000">
                      <a:schemeClr val="tx1"/>
                    </a:gs>
                  </a:gsLst>
                  <a:lin ang="5400000" scaled="1"/>
                </a:gradFill>
                <a:uFillTx/>
                <a:latin typeface="Gill Sans Light"/>
                <a:ea typeface="+mn-ea"/>
                <a:cs typeface="+mn-cs"/>
                <a:sym typeface="Helvetica Neue"/>
              </a:rPr>
              <a:t>PiB</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 PET imaging specifically measures the amount of amyloid, by measuring the distribution volume ratio, OR DVR, of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Pittsburgh compound B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a PET radiotracer that binds to beta amyloid plaque in the brain. And Amyloid accumulation during time is acknowledged to be a primary pathological event in AD such that high amount of amyloid in the brain is associated with high risk of dementia. When we look at this neuroimaging while time factor is involved, the PET imaging measures become longitudinal or sequential.</a:t>
            </a:r>
          </a:p>
          <a:p>
            <a:pPr marL="0" algn="l" defTabSz="914400" rtl="0" eaLnBrk="1" latinLnBrk="0" hangingPunct="1"/>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endParaRPr>
          </a:p>
          <a:p>
            <a:pPr rtl="0"/>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97101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We then do a permutation Testing following the procedure below for 10K draws to derive null distribution of summary statistic and compute the p-value.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As a result, the p-value is way smaller than the significance threshold. This implies that our model captures the difference of amyloid progression pattern in the two groups. Which further implies the capture of amyloid propagation dynamic in the pre-clinical stage of AD.</a:t>
            </a: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zh-CN" altLang="en-US" sz="1200" dirty="0"/>
          </a:p>
          <a:p>
            <a:pPr>
              <a:spcAft>
                <a:spcPts val="600"/>
              </a:spcAft>
            </a:pPr>
            <a:endParaRPr lang="en-US" altLang="zh-CN" sz="1200" kern="0" dirty="0">
              <a:gradFill>
                <a:gsLst>
                  <a:gs pos="0">
                    <a:schemeClr val="tx1"/>
                  </a:gs>
                  <a:gs pos="100000">
                    <a:schemeClr val="tx1"/>
                  </a:gs>
                </a:gsLst>
                <a:lin ang="0" scaled="0"/>
              </a:gradFill>
              <a:latin typeface="Gill Sans Light"/>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40</a:t>
            </a:fld>
            <a:endParaRPr lang="zh-CN" altLang="en-US"/>
          </a:p>
        </p:txBody>
      </p:sp>
    </p:spTree>
    <p:extLst>
      <p:ext uri="{BB962C8B-B14F-4D97-AF65-F5344CB8AC3E}">
        <p14:creationId xmlns:p14="http://schemas.microsoft.com/office/powerpoint/2010/main" val="312230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Lastly, I want to draw a conclusion that :</a:t>
            </a:r>
            <a:r>
              <a:rPr lang="en-US" altLang="zh-CN" sz="2400" kern="0" dirty="0">
                <a:latin typeface="Gill Sans Light"/>
              </a:rPr>
              <a:t>Our model successfully predict individual-level amyloid burden at future time points in preclinical Alzheimer’s disease (AD) using both the individual amyloid scan as well as structural brain connectivity.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For the future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0" dirty="0">
                <a:latin typeface="Gill Sans Light"/>
              </a:rPr>
              <a:t>Recent studies have shown that the early amyloid accumulation patterns may be a strong indicator of AD-related cognitive decline. </a:t>
            </a:r>
          </a:p>
          <a:p>
            <a:r>
              <a:rPr lang="en-US" altLang="zh-CN" sz="2400" kern="0" dirty="0">
                <a:latin typeface="Gill Sans Light"/>
              </a:rPr>
              <a:t>Our model could serve as a way to estimate the early amyloid accumulation trajectory in</a:t>
            </a:r>
          </a:p>
          <a:p>
            <a:r>
              <a:rPr lang="en-US" altLang="zh-CN" sz="2400" kern="0" dirty="0">
                <a:latin typeface="Gill Sans Light"/>
              </a:rPr>
              <a:t>the unobserved past (e.g., t &lt; 1) by “reversing” the direction of the prediction process (sign change of f(L)) and estimating the start time of amyloid accumulation.</a:t>
            </a:r>
            <a:endParaRPr lang="zh-CN" altLang="en-US" sz="2400" kern="0" dirty="0">
              <a:latin typeface="Gill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41</a:t>
            </a:fld>
            <a:endParaRPr lang="zh-CN" altLang="en-US"/>
          </a:p>
        </p:txBody>
      </p:sp>
    </p:spTree>
    <p:extLst>
      <p:ext uri="{BB962C8B-B14F-4D97-AF65-F5344CB8AC3E}">
        <p14:creationId xmlns:p14="http://schemas.microsoft.com/office/powerpoint/2010/main" val="1655487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Lastly, I want to draw a conclusion that :</a:t>
            </a:r>
            <a:r>
              <a:rPr lang="en-US" altLang="zh-CN" sz="2400" kern="0" dirty="0">
                <a:latin typeface="Gill Sans Light"/>
              </a:rPr>
              <a:t>Our model successfully predict individual-level amyloid burden at future time points in preclinical Alzheimer’s disease (AD) using both the individual amyloid scan as well as structural brain connectivity.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For the future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0" dirty="0">
                <a:latin typeface="Gill Sans Light"/>
              </a:rPr>
              <a:t>Recent studies have shown that the early amyloid accumulation patterns may be a strong indicator of AD-related cognitive decline. </a:t>
            </a:r>
          </a:p>
          <a:p>
            <a:r>
              <a:rPr lang="en-US" altLang="zh-CN" sz="2400" kern="0" dirty="0">
                <a:latin typeface="Gill Sans Light"/>
              </a:rPr>
              <a:t>Our model could serve as a way to estimate the early amyloid accumulation trajectory in</a:t>
            </a:r>
          </a:p>
          <a:p>
            <a:r>
              <a:rPr lang="en-US" altLang="zh-CN" sz="2400" kern="0" dirty="0">
                <a:latin typeface="Gill Sans Light"/>
              </a:rPr>
              <a:t>the unobserved past (e.g., t &lt; 1) by “reversing” the direction of the prediction process (sign change of f(L)) and estimating the start time of amyloid accumulation.</a:t>
            </a:r>
            <a:endParaRPr lang="zh-CN" altLang="en-US" sz="2400" kern="0" dirty="0">
              <a:latin typeface="Gill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endParaRPr>
          </a:p>
        </p:txBody>
      </p:sp>
      <p:sp>
        <p:nvSpPr>
          <p:cNvPr id="4" name="灯片编号占位符 3"/>
          <p:cNvSpPr>
            <a:spLocks noGrp="1"/>
          </p:cNvSpPr>
          <p:nvPr>
            <p:ph type="sldNum" sz="quarter" idx="5"/>
          </p:nvPr>
        </p:nvSpPr>
        <p:spPr/>
        <p:txBody>
          <a:bodyPr/>
          <a:lstStyle/>
          <a:p>
            <a:fld id="{9D9A379C-6A33-4C7B-88E0-57D43ED08E6E}" type="slidenum">
              <a:rPr lang="zh-CN" altLang="en-US" smtClean="0"/>
              <a:t>42</a:t>
            </a:fld>
            <a:endParaRPr lang="zh-CN" altLang="en-US"/>
          </a:p>
        </p:txBody>
      </p:sp>
    </p:spTree>
    <p:extLst>
      <p:ext uri="{BB962C8B-B14F-4D97-AF65-F5344CB8AC3E}">
        <p14:creationId xmlns:p14="http://schemas.microsoft.com/office/powerpoint/2010/main" val="1235042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Thank you very much for listening.</a:t>
            </a:r>
          </a:p>
        </p:txBody>
      </p:sp>
    </p:spTree>
    <p:extLst>
      <p:ext uri="{BB962C8B-B14F-4D97-AF65-F5344CB8AC3E}">
        <p14:creationId xmlns:p14="http://schemas.microsoft.com/office/powerpoint/2010/main" val="346253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We sometimes focus on a subset of regions of interest in neuroimaging. In this figure,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rPr>
              <a:t>16 gray matter regions known to be affected by AD are denoted using spheres for demonstration purpose.</a:t>
            </a:r>
          </a:p>
        </p:txBody>
      </p:sp>
    </p:spTree>
    <p:extLst>
      <p:ext uri="{BB962C8B-B14F-4D97-AF65-F5344CB8AC3E}">
        <p14:creationId xmlns:p14="http://schemas.microsoft.com/office/powerpoint/2010/main" val="192975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Besides PET imaging,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Magnetic resonance imaging is </a:t>
            </a: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another important kind of neuroimaging. MRI measures spin–lattice relaxation during MRI scan which can inform the structural brain connectivity. </a:t>
            </a:r>
          </a:p>
        </p:txBody>
      </p:sp>
    </p:spTree>
    <p:extLst>
      <p:ext uri="{BB962C8B-B14F-4D97-AF65-F5344CB8AC3E}">
        <p14:creationId xmlns:p14="http://schemas.microsoft.com/office/powerpoint/2010/main" val="224946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This also helps us understand the amyloid accumulation. As more and more literatures suggest that propagation of amyloid is a </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prion-like transmission</a:t>
            </a:r>
            <a:r>
              <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mn-ea"/>
                <a:cs typeface="+mn-cs"/>
                <a:sym typeface="Helvetica Neue"/>
              </a:rPr>
              <a:t> which occurs along neural pathways as a function of the disease process. </a:t>
            </a:r>
          </a:p>
        </p:txBody>
      </p:sp>
    </p:spTree>
    <p:extLst>
      <p:ext uri="{BB962C8B-B14F-4D97-AF65-F5344CB8AC3E}">
        <p14:creationId xmlns:p14="http://schemas.microsoft.com/office/powerpoint/2010/main" val="239970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ea typeface="Helvetica Neue"/>
                <a:cs typeface="Helvetica Neue"/>
                <a:sym typeface="Helvetica Neue"/>
              </a:rPr>
              <a:t>Though the two types of neuroimaging will help us along our way understanding AD, the pattern of spread in the preclinical stages of AD is still poorly understood. And Our work is motivated by this question.</a:t>
            </a:r>
            <a:endParaRPr lang="en-US" sz="2400" b="0" i="0" u="none" strike="noStrike" kern="1200" cap="none" spc="0" baseline="0" dirty="0">
              <a:ln>
                <a:noFill/>
              </a:ln>
              <a:gradFill>
                <a:gsLst>
                  <a:gs pos="0">
                    <a:schemeClr val="tx1"/>
                  </a:gs>
                  <a:gs pos="100000">
                    <a:schemeClr val="tx1"/>
                  </a:gs>
                </a:gsLst>
                <a:lin ang="5400000" scaled="1"/>
              </a:gradFill>
              <a:uFillTx/>
              <a:latin typeface="Gill Sans Light"/>
              <a:ea typeface="Helvetica Neue"/>
              <a:cs typeface="Helvetica Neue"/>
              <a:sym typeface="Helvetica Neue"/>
            </a:endParaRPr>
          </a:p>
        </p:txBody>
      </p:sp>
    </p:spTree>
    <p:extLst>
      <p:ext uri="{BB962C8B-B14F-4D97-AF65-F5344CB8AC3E}">
        <p14:creationId xmlns:p14="http://schemas.microsoft.com/office/powerpoint/2010/main" val="3684404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dirty="0"/>
          </a:p>
        </p:txBody>
      </p:sp>
      <p:sp>
        <p:nvSpPr>
          <p:cNvPr id="847" name="Shape 84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cap="none" spc="0" baseline="0" dirty="0">
                <a:ln>
                  <a:noFill/>
                </a:ln>
                <a:gradFill>
                  <a:gsLst>
                    <a:gs pos="0">
                      <a:schemeClr val="tx1"/>
                    </a:gs>
                    <a:gs pos="100000">
                      <a:schemeClr val="tx1"/>
                    </a:gs>
                  </a:gsLst>
                  <a:lin ang="5400000" scaled="1"/>
                </a:gradFill>
                <a:uFillTx/>
                <a:latin typeface="Gill Sans Light"/>
              </a:rPr>
              <a:t>We try to p</a:t>
            </a:r>
            <a:r>
              <a:rPr lang="en-US" altLang="zh-CN" sz="2400" b="0" i="0" u="none" strike="noStrike" kern="1200" cap="none" spc="0" baseline="0" dirty="0">
                <a:ln>
                  <a:noFill/>
                </a:ln>
                <a:gradFill>
                  <a:gsLst>
                    <a:gs pos="0">
                      <a:schemeClr val="tx1"/>
                    </a:gs>
                    <a:gs pos="100000">
                      <a:schemeClr val="tx1"/>
                    </a:gs>
                  </a:gsLst>
                  <a:lin ang="5400000" scaled="1"/>
                </a:gradFill>
                <a:uFillTx/>
                <a:latin typeface="Gill Sans Light"/>
              </a:rPr>
              <a:t>redict individual-level amyloid burden at future time points in preclinical Alzheimer’s disease (AD) using baseline neuroimaging scans. This is very meaningful because predicting progression of the pathology will facilitate identifying individuals who are most likely to benefit from anti-amyloid therapy.</a:t>
            </a:r>
            <a:endParaRPr lang="en-US" sz="2400" b="0" i="0" u="none" strike="noStrike" kern="1200" cap="none" spc="0" baseline="0" dirty="0">
              <a:ln>
                <a:noFill/>
              </a:ln>
              <a:gradFill>
                <a:gsLst>
                  <a:gs pos="0">
                    <a:schemeClr val="tx1"/>
                  </a:gs>
                  <a:gs pos="100000">
                    <a:schemeClr val="tx1"/>
                  </a:gs>
                </a:gsLst>
                <a:lin ang="5400000" scaled="1"/>
              </a:gradFill>
              <a:uFillTx/>
              <a:latin typeface="Gill Sans Light"/>
            </a:endParaRPr>
          </a:p>
        </p:txBody>
      </p:sp>
    </p:spTree>
    <p:extLst>
      <p:ext uri="{BB962C8B-B14F-4D97-AF65-F5344CB8AC3E}">
        <p14:creationId xmlns:p14="http://schemas.microsoft.com/office/powerpoint/2010/main" val="236862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76B62-7429-4410-8AD3-AFDD0C3D5AA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981742-AAB4-4C8D-B378-02DF7DB008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2D8E01-E17D-45EB-8F9E-7DE1B17BF388}"/>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4859AFCD-A587-4BE5-BD9B-920BF32244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0863E9-173B-4654-B727-333E48F2D8A7}"/>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132598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1E34D-9F9A-4C26-9FA9-8B47E92242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2639E8-B036-4C06-B305-486DFC0919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FEA914-4480-4AD2-A852-1EAA29330963}"/>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AC51CAA0-4CA0-46A0-B752-8F057C28C3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F792D3-0BF6-4148-8494-B8F2443C82F2}"/>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3880206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3E1A2E-5C37-4375-8508-66CC71BE24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3833DB-C8AD-47B5-A41F-A000A945AF7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7277F7-8EDD-443F-A80E-1940D7FD6C70}"/>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3504AE26-6DD0-4535-B61D-4D28F74152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FECB8-5E04-4086-A083-A27F5E628CCB}"/>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459318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87826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8234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5818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744816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036285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27409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rPr dirty="0"/>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42360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89874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F7262-72F2-4B70-B6A1-919E2F9146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9BD0C3-BC4C-422F-A5C6-02FBC3D246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514AF4-D625-43E1-9F2D-2EA021B758C4}"/>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4B67ADFB-1D6C-44F8-AF1D-B03A825AD5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8189CA-7431-407A-A132-0C629B98F74F}"/>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1353530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278923"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0461159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659048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55455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477750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939738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241472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390076226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02787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004001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rPr dirty="0"/>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51284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03DA7-1C93-45D5-B387-1638B5F072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D134B93-917B-44C0-B40C-D91D1E11F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DAAD95-9C26-4C0D-B678-9F31FC9EB72D}"/>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5A45FD76-9F18-4331-8EED-8BBB3BCEA3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857707-BA52-475B-BE3D-124D8D853AEF}"/>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761095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230942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278212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282129"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90400031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462939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72232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676380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549757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260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46F2-A728-4569-8B65-89969138C8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383D8D-79E4-4263-8558-927A1D4334E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62AE3F-2312-48CF-87A4-5B586DA948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F3EC38-4298-4D6C-B699-5E8A09E7B4A6}"/>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6" name="页脚占位符 5">
            <a:extLst>
              <a:ext uri="{FF2B5EF4-FFF2-40B4-BE49-F238E27FC236}">
                <a16:creationId xmlns:a16="http://schemas.microsoft.com/office/drawing/2014/main" id="{969B9126-8208-472E-9A1F-47AF37AE11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B9BF19-C95C-45F1-9D9A-9F5F2F75DE5D}"/>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381098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B3D64-4025-4D76-8F32-D0B1CF9B66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EE9BEB-C32D-4E44-B479-5916EF90A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51F570-E3CA-41FC-B8C7-0FAFD844360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5C7F3C-C0B0-4F6C-999A-EE8CEBA7E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88D7493-36E9-4D93-8B9E-6FFBE5DEF87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B99A614-E310-459F-96D9-DCC773581550}"/>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8" name="页脚占位符 7">
            <a:extLst>
              <a:ext uri="{FF2B5EF4-FFF2-40B4-BE49-F238E27FC236}">
                <a16:creationId xmlns:a16="http://schemas.microsoft.com/office/drawing/2014/main" id="{4FA19635-F30E-473A-AAF2-3F09E4B789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FBE0FF-5AC5-4C3B-AE9C-180BBB1F3B2B}"/>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51476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9F6FA-4A3A-4548-9823-0D7D0DDC40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4EA230-6B61-4317-8DF1-C336A0CA4034}"/>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4" name="页脚占位符 3">
            <a:extLst>
              <a:ext uri="{FF2B5EF4-FFF2-40B4-BE49-F238E27FC236}">
                <a16:creationId xmlns:a16="http://schemas.microsoft.com/office/drawing/2014/main" id="{2FEF2409-0B38-4FDB-9A78-F2D3ABC24F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191211-9DD2-43D8-B923-65C4C23F4251}"/>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40247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17E905-812A-4F65-AC06-EBDB1FD5F923}"/>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3" name="页脚占位符 2">
            <a:extLst>
              <a:ext uri="{FF2B5EF4-FFF2-40B4-BE49-F238E27FC236}">
                <a16:creationId xmlns:a16="http://schemas.microsoft.com/office/drawing/2014/main" id="{07763538-A2CB-43EA-BFBC-44A8F79BCD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B75144-AE80-4304-A5EC-247498C626D2}"/>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99658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149B9-1D29-41A5-8EBB-860CE856CF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0B23CC-D3DA-48D2-A8A6-70394D2D38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C1513B-45A8-4F69-87F8-AD092D347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B1B758-4134-4297-A819-8F03B40C6D4F}"/>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6" name="页脚占位符 5">
            <a:extLst>
              <a:ext uri="{FF2B5EF4-FFF2-40B4-BE49-F238E27FC236}">
                <a16:creationId xmlns:a16="http://schemas.microsoft.com/office/drawing/2014/main" id="{12EE2123-D621-4CB8-BC14-0C71552CB6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D44283-6F54-4708-A08C-172C674922DF}"/>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054739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5B514-380B-4009-85A8-D81B82B4D1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4FD53D-CBF6-4CC4-B073-12D7BC287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A30564-7004-4BA5-887C-17D83D174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66F569-153F-4CD0-87BB-6308AE19C0A7}"/>
              </a:ext>
            </a:extLst>
          </p:cNvPr>
          <p:cNvSpPr>
            <a:spLocks noGrp="1"/>
          </p:cNvSpPr>
          <p:nvPr>
            <p:ph type="dt" sz="half" idx="10"/>
          </p:nvPr>
        </p:nvSpPr>
        <p:spPr/>
        <p:txBody>
          <a:bodyPr/>
          <a:lstStyle/>
          <a:p>
            <a:fld id="{A6CFACC7-31BC-470F-AF1C-520D1C61B8D6}" type="datetimeFigureOut">
              <a:rPr lang="zh-CN" altLang="en-US" smtClean="0"/>
              <a:t>2020/3/31</a:t>
            </a:fld>
            <a:endParaRPr lang="zh-CN" altLang="en-US"/>
          </a:p>
        </p:txBody>
      </p:sp>
      <p:sp>
        <p:nvSpPr>
          <p:cNvPr id="6" name="页脚占位符 5">
            <a:extLst>
              <a:ext uri="{FF2B5EF4-FFF2-40B4-BE49-F238E27FC236}">
                <a16:creationId xmlns:a16="http://schemas.microsoft.com/office/drawing/2014/main" id="{91E01076-0241-46C4-8F6A-BFB0B62E92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01971F-C3A3-4982-8AFA-658F75C0715A}"/>
              </a:ext>
            </a:extLst>
          </p:cNvPr>
          <p:cNvSpPr>
            <a:spLocks noGrp="1"/>
          </p:cNvSpPr>
          <p:nvPr>
            <p:ph type="sldNum" sz="quarter" idx="12"/>
          </p:nvPr>
        </p:nvSpPr>
        <p:spPr/>
        <p:txBody>
          <a:body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39456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6F7931-4B3E-4D4C-BB6E-D09CED279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9F3DBCB-3620-4DA4-82AF-7473634C6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6E2936-C6DD-4E2D-A609-299E040E43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ACC7-31BC-470F-AF1C-520D1C61B8D6}" type="datetimeFigureOut">
              <a:rPr lang="zh-CN" altLang="en-US" smtClean="0"/>
              <a:t>2020/3/31</a:t>
            </a:fld>
            <a:endParaRPr lang="zh-CN" altLang="en-US"/>
          </a:p>
        </p:txBody>
      </p:sp>
      <p:sp>
        <p:nvSpPr>
          <p:cNvPr id="5" name="页脚占位符 4">
            <a:extLst>
              <a:ext uri="{FF2B5EF4-FFF2-40B4-BE49-F238E27FC236}">
                <a16:creationId xmlns:a16="http://schemas.microsoft.com/office/drawing/2014/main" id="{50AB0809-23DA-47D6-B47A-AD54EED478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8C5D26-5C9D-4215-95D7-CDFEBC288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C9D68-5AA9-4D31-98C0-62F1CB5E0F84}" type="slidenum">
              <a:rPr lang="zh-CN" altLang="en-US" smtClean="0"/>
              <a:t>‹#›</a:t>
            </a:fld>
            <a:endParaRPr lang="zh-CN" altLang="en-US"/>
          </a:p>
        </p:txBody>
      </p:sp>
    </p:spTree>
    <p:extLst>
      <p:ext uri="{BB962C8B-B14F-4D97-AF65-F5344CB8AC3E}">
        <p14:creationId xmlns:p14="http://schemas.microsoft.com/office/powerpoint/2010/main" val="2316486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5933329" y="6536531"/>
            <a:ext cx="278923"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9019318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gradFill>
            <a:gsLst>
              <a:gs pos="0">
                <a:schemeClr val="tx1"/>
              </a:gs>
              <a:gs pos="100000">
                <a:schemeClr val="tx1"/>
              </a:gs>
            </a:gsLst>
            <a:lin ang="5400000" scaled="1"/>
          </a:gra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5933329" y="6536531"/>
            <a:ext cx="282129"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0653955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gradFill>
            <a:gsLst>
              <a:gs pos="0">
                <a:schemeClr val="tx1"/>
              </a:gs>
              <a:gs pos="100000">
                <a:schemeClr val="tx1"/>
              </a:gs>
            </a:gsLst>
            <a:lin ang="5400000" scaled="1"/>
          </a:gra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2.m4a"/><Relationship Id="rId7" Type="http://schemas.openxmlformats.org/officeDocument/2006/relationships/image" Target="../media/image21.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13.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3.m4a"/><Relationship Id="rId7" Type="http://schemas.openxmlformats.org/officeDocument/2006/relationships/image" Target="../media/image11.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20.png"/><Relationship Id="rId11" Type="http://schemas.openxmlformats.org/officeDocument/2006/relationships/image" Target="../media/image3.png"/><Relationship Id="rId5" Type="http://schemas.openxmlformats.org/officeDocument/2006/relationships/notesSlide" Target="../notesSlides/notesSlide13.xml"/><Relationship Id="rId10" Type="http://schemas.openxmlformats.org/officeDocument/2006/relationships/image" Target="../media/image24.png"/><Relationship Id="rId4" Type="http://schemas.openxmlformats.org/officeDocument/2006/relationships/slideLayout" Target="../slideLayouts/slideLayout1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5.m4a"/><Relationship Id="rId7" Type="http://schemas.openxmlformats.org/officeDocument/2006/relationships/image" Target="../media/image11.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240.png"/><Relationship Id="rId5" Type="http://schemas.openxmlformats.org/officeDocument/2006/relationships/notesSlide" Target="../notesSlides/notesSlide15.xml"/><Relationship Id="rId4" Type="http://schemas.openxmlformats.org/officeDocument/2006/relationships/slideLayout" Target="../slideLayouts/slideLayout25.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5.xml"/><Relationship Id="rId7" Type="http://schemas.openxmlformats.org/officeDocument/2006/relationships/image" Target="../media/image2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29.png"/><Relationship Id="rId4" Type="http://schemas.openxmlformats.org/officeDocument/2006/relationships/notesSlide" Target="../notesSlides/notesSlide16.xml"/><Relationship Id="rId9" Type="http://schemas.openxmlformats.org/officeDocument/2006/relationships/image" Target="../media/image170.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7.m4a"/><Relationship Id="rId7" Type="http://schemas.openxmlformats.org/officeDocument/2006/relationships/image" Target="../media/image180.png"/><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notesSlide" Target="../notesSlides/notesSlide17.xml"/><Relationship Id="rId10" Type="http://schemas.openxmlformats.org/officeDocument/2006/relationships/image" Target="../media/image30.png"/><Relationship Id="rId4" Type="http://schemas.openxmlformats.org/officeDocument/2006/relationships/slideLayout" Target="../slideLayouts/slideLayout25.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audio" Target="../media/media19.m4a"/><Relationship Id="rId7" Type="http://schemas.openxmlformats.org/officeDocument/2006/relationships/image" Target="../media/image31.png"/><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230.png"/><Relationship Id="rId11" Type="http://schemas.openxmlformats.org/officeDocument/2006/relationships/image" Target="../media/image3.png"/><Relationship Id="rId5" Type="http://schemas.openxmlformats.org/officeDocument/2006/relationships/notesSlide" Target="../notesSlides/notesSlide19.xml"/><Relationship Id="rId10" Type="http://schemas.openxmlformats.org/officeDocument/2006/relationships/image" Target="../media/image33.png"/><Relationship Id="rId4" Type="http://schemas.openxmlformats.org/officeDocument/2006/relationships/slideLayout" Target="../slideLayouts/slideLayout25.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0.m4a"/><Relationship Id="rId7" Type="http://schemas.openxmlformats.org/officeDocument/2006/relationships/image" Target="../media/image35.png"/><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34.png"/><Relationship Id="rId5" Type="http://schemas.openxmlformats.org/officeDocument/2006/relationships/notesSlide" Target="../notesSlides/notesSlide20.xml"/><Relationship Id="rId4"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image" Target="../media/image3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5.xml"/><Relationship Id="rId7" Type="http://schemas.openxmlformats.org/officeDocument/2006/relationships/image" Target="../media/image3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5.png"/><Relationship Id="rId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notesSlide" Target="../notesSlides/notesSlide23.xml"/><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39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6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audio" Target="../media/media28.m4a"/><Relationship Id="rId7" Type="http://schemas.openxmlformats.org/officeDocument/2006/relationships/image" Target="../media/image260.png"/><Relationship Id="rId2" Type="http://schemas.microsoft.com/office/2007/relationships/media" Target="../media/media28.m4a"/><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notesSlide" Target="../notesSlides/notesSlide28.xml"/><Relationship Id="rId10" Type="http://schemas.openxmlformats.org/officeDocument/2006/relationships/image" Target="../media/image3.png"/><Relationship Id="rId4" Type="http://schemas.openxmlformats.org/officeDocument/2006/relationships/slideLayout" Target="../slideLayouts/slideLayout14.xml"/><Relationship Id="rId9" Type="http://schemas.openxmlformats.org/officeDocument/2006/relationships/image" Target="../media/image290.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9.m4a"/><Relationship Id="rId7" Type="http://schemas.openxmlformats.org/officeDocument/2006/relationships/image" Target="../media/image300.png"/><Relationship Id="rId2" Type="http://schemas.microsoft.com/office/2007/relationships/media" Target="../media/media29.m4a"/><Relationship Id="rId1" Type="http://schemas.openxmlformats.org/officeDocument/2006/relationships/tags" Target="../tags/tag13.xml"/><Relationship Id="rId6" Type="http://schemas.openxmlformats.org/officeDocument/2006/relationships/image" Target="../media/image42.png"/><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notesSlide" Target="../notesSlides/notesSlide3.xml"/><Relationship Id="rId10" Type="http://schemas.openxmlformats.org/officeDocument/2006/relationships/image" Target="../media/image6.png"/><Relationship Id="rId4" Type="http://schemas.openxmlformats.org/officeDocument/2006/relationships/slideLayout" Target="../slideLayouts/slideLayout12.xml"/><Relationship Id="rId9"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audio" Target="../media/media30.m4a"/><Relationship Id="rId7" Type="http://schemas.openxmlformats.org/officeDocument/2006/relationships/image" Target="../media/image321.png"/><Relationship Id="rId2" Type="http://schemas.microsoft.com/office/2007/relationships/media" Target="../media/media30.m4a"/><Relationship Id="rId1" Type="http://schemas.openxmlformats.org/officeDocument/2006/relationships/tags" Target="../tags/tag14.xml"/><Relationship Id="rId6" Type="http://schemas.openxmlformats.org/officeDocument/2006/relationships/image" Target="../media/image312.png"/><Relationship Id="rId5" Type="http://schemas.openxmlformats.org/officeDocument/2006/relationships/notesSlide" Target="../notesSlides/notesSlide30.xml"/><Relationship Id="rId4" Type="http://schemas.openxmlformats.org/officeDocument/2006/relationships/slideLayout" Target="../slideLayouts/slideLayout14.xml"/><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audio" Target="../media/media31.m4a"/><Relationship Id="rId7" Type="http://schemas.openxmlformats.org/officeDocument/2006/relationships/image" Target="../media/image321.png"/><Relationship Id="rId2" Type="http://schemas.microsoft.com/office/2007/relationships/media" Target="../media/media31.m4a"/><Relationship Id="rId1" Type="http://schemas.openxmlformats.org/officeDocument/2006/relationships/tags" Target="../tags/tag15.xml"/><Relationship Id="rId6" Type="http://schemas.openxmlformats.org/officeDocument/2006/relationships/image" Target="../media/image312.png"/><Relationship Id="rId11" Type="http://schemas.openxmlformats.org/officeDocument/2006/relationships/image" Target="../media/image3.png"/><Relationship Id="rId5" Type="http://schemas.openxmlformats.org/officeDocument/2006/relationships/notesSlide" Target="../notesSlides/notesSlide31.xml"/><Relationship Id="rId10" Type="http://schemas.openxmlformats.org/officeDocument/2006/relationships/image" Target="../media/image43.png"/><Relationship Id="rId4" Type="http://schemas.openxmlformats.org/officeDocument/2006/relationships/slideLayout" Target="../slideLayouts/slideLayout14.xml"/><Relationship Id="rId9" Type="http://schemas.openxmlformats.org/officeDocument/2006/relationships/image" Target="../media/image340.png"/></Relationships>
</file>

<file path=ppt/slides/_rels/slide32.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audio" Target="../media/media32.m4a"/><Relationship Id="rId7" Type="http://schemas.openxmlformats.org/officeDocument/2006/relationships/image" Target="../media/image320.png"/><Relationship Id="rId2" Type="http://schemas.microsoft.com/office/2007/relationships/media" Target="../media/media32.m4a"/><Relationship Id="rId1" Type="http://schemas.openxmlformats.org/officeDocument/2006/relationships/tags" Target="../tags/tag16.xml"/><Relationship Id="rId6" Type="http://schemas.openxmlformats.org/officeDocument/2006/relationships/image" Target="../media/image310.png"/><Relationship Id="rId11" Type="http://schemas.openxmlformats.org/officeDocument/2006/relationships/image" Target="../media/image3.png"/><Relationship Id="rId5" Type="http://schemas.openxmlformats.org/officeDocument/2006/relationships/notesSlide" Target="../notesSlides/notesSlide32.xml"/><Relationship Id="rId10" Type="http://schemas.openxmlformats.org/officeDocument/2006/relationships/image" Target="../media/image44.png"/><Relationship Id="rId4" Type="http://schemas.openxmlformats.org/officeDocument/2006/relationships/slideLayout" Target="../slideLayouts/slideLayout14.xml"/><Relationship Id="rId9" Type="http://schemas.openxmlformats.org/officeDocument/2006/relationships/image" Target="../media/image360.png"/></Relationships>
</file>

<file path=ppt/slides/_rels/slide3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audio" Target="../media/media33.m4a"/><Relationship Id="rId7" Type="http://schemas.openxmlformats.org/officeDocument/2006/relationships/image" Target="../media/image380.png"/><Relationship Id="rId2" Type="http://schemas.microsoft.com/office/2007/relationships/media" Target="../media/media33.m4a"/><Relationship Id="rId1" Type="http://schemas.openxmlformats.org/officeDocument/2006/relationships/tags" Target="../tags/tag17.xml"/><Relationship Id="rId6" Type="http://schemas.openxmlformats.org/officeDocument/2006/relationships/image" Target="../media/image45.png"/><Relationship Id="rId11" Type="http://schemas.openxmlformats.org/officeDocument/2006/relationships/image" Target="../media/image3.png"/><Relationship Id="rId5" Type="http://schemas.openxmlformats.org/officeDocument/2006/relationships/notesSlide" Target="../notesSlides/notesSlide33.xml"/><Relationship Id="rId10" Type="http://schemas.openxmlformats.org/officeDocument/2006/relationships/image" Target="../media/image43.png"/><Relationship Id="rId4" Type="http://schemas.openxmlformats.org/officeDocument/2006/relationships/slideLayout" Target="../slideLayouts/slideLayout14.xml"/><Relationship Id="rId9" Type="http://schemas.openxmlformats.org/officeDocument/2006/relationships/image" Target="../media/image400.png"/></Relationships>
</file>

<file path=ppt/slides/_rels/slide3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audio" Target="../media/media34.m4a"/><Relationship Id="rId7" Type="http://schemas.openxmlformats.org/officeDocument/2006/relationships/image" Target="../media/image410.png"/><Relationship Id="rId2" Type="http://schemas.microsoft.com/office/2007/relationships/media" Target="../media/media34.m4a"/><Relationship Id="rId1" Type="http://schemas.openxmlformats.org/officeDocument/2006/relationships/tags" Target="../tags/tag18.xml"/><Relationship Id="rId6" Type="http://schemas.openxmlformats.org/officeDocument/2006/relationships/image" Target="../media/image45.png"/><Relationship Id="rId11" Type="http://schemas.openxmlformats.org/officeDocument/2006/relationships/image" Target="../media/image3.png"/><Relationship Id="rId5" Type="http://schemas.openxmlformats.org/officeDocument/2006/relationships/notesSlide" Target="../notesSlides/notesSlide34.xml"/><Relationship Id="rId10" Type="http://schemas.openxmlformats.org/officeDocument/2006/relationships/image" Target="../media/image44.png"/><Relationship Id="rId4" Type="http://schemas.openxmlformats.org/officeDocument/2006/relationships/slideLayout" Target="../slideLayouts/slideLayout14.xml"/><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audio" Target="../media/media35.m4a"/><Relationship Id="rId7" Type="http://schemas.openxmlformats.org/officeDocument/2006/relationships/image" Target="../media/image47.png"/><Relationship Id="rId2" Type="http://schemas.microsoft.com/office/2007/relationships/media" Target="../media/media35.m4a"/><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notesSlide" Target="../notesSlides/notesSlide35.xml"/><Relationship Id="rId10" Type="http://schemas.openxmlformats.org/officeDocument/2006/relationships/image" Target="../media/image3.png"/><Relationship Id="rId4" Type="http://schemas.openxmlformats.org/officeDocument/2006/relationships/slideLayout" Target="../slideLayouts/slideLayout14.xml"/><Relationship Id="rId9" Type="http://schemas.openxmlformats.org/officeDocument/2006/relationships/image" Target="../media/image460.png"/></Relationships>
</file>

<file path=ppt/slides/_rels/slide36.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audio" Target="../media/media36.m4a"/><Relationship Id="rId7" Type="http://schemas.openxmlformats.org/officeDocument/2006/relationships/image" Target="../media/image47.png"/><Relationship Id="rId2" Type="http://schemas.microsoft.com/office/2007/relationships/media" Target="../media/media36.m4a"/><Relationship Id="rId1" Type="http://schemas.openxmlformats.org/officeDocument/2006/relationships/tags" Target="../tags/tag20.xml"/><Relationship Id="rId6" Type="http://schemas.openxmlformats.org/officeDocument/2006/relationships/image" Target="../media/image46.png"/><Relationship Id="rId5" Type="http://schemas.openxmlformats.org/officeDocument/2006/relationships/notesSlide" Target="../notesSlides/notesSlide36.xml"/><Relationship Id="rId10" Type="http://schemas.openxmlformats.org/officeDocument/2006/relationships/image" Target="../media/image3.png"/><Relationship Id="rId4" Type="http://schemas.openxmlformats.org/officeDocument/2006/relationships/slideLayout" Target="../slideLayouts/slideLayout14.xml"/><Relationship Id="rId9" Type="http://schemas.openxmlformats.org/officeDocument/2006/relationships/image" Target="../media/image460.png"/></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7" Type="http://schemas.openxmlformats.org/officeDocument/2006/relationships/image" Target="../media/image3.png"/><Relationship Id="rId2" Type="http://schemas.microsoft.com/office/2007/relationships/media" Target="../media/media38.m4a"/><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notesSlide" Target="../notesSlides/notesSlide38.xml"/><Relationship Id="rId4"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48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4.m4a"/><Relationship Id="rId12"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xml"/><Relationship Id="rId11" Type="http://schemas.openxmlformats.org/officeDocument/2006/relationships/image" Target="../media/image7.gif"/><Relationship Id="rId5" Type="http://schemas.openxmlformats.org/officeDocument/2006/relationships/notesSlide" Target="../notesSlides/notesSlide4.xml"/><Relationship Id="rId10" Type="http://schemas.openxmlformats.org/officeDocument/2006/relationships/image" Target="../media/image6.png"/><Relationship Id="rId4" Type="http://schemas.openxmlformats.org/officeDocument/2006/relationships/slideLayout" Target="../slideLayouts/slideLayout12.xml"/><Relationship Id="rId9"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9.png"/><Relationship Id="rId5" Type="http://schemas.openxmlformats.org/officeDocument/2006/relationships/image" Target="../media/image48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3.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image" Target="../media/image52.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notesSlide" Target="../notesSlides/notesSlide9.xml"/><Relationship Id="rId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OWARDS UNDERSTANDING RELATIONSHIPS:…"/>
          <p:cNvSpPr txBox="1"/>
          <p:nvPr/>
        </p:nvSpPr>
        <p:spPr>
          <a:xfrm>
            <a:off x="1455385" y="698527"/>
            <a:ext cx="9529630" cy="2618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a:defRPr sz="4300" b="0">
                <a:latin typeface="Gill Sans Light"/>
                <a:ea typeface="Gill Sans Light"/>
                <a:cs typeface="Gill Sans Light"/>
                <a:sym typeface="Gill Sans Light"/>
              </a:defRPr>
            </a:pPr>
            <a:r>
              <a:rPr lang="en-US" sz="3200" dirty="0">
                <a:gradFill>
                  <a:gsLst>
                    <a:gs pos="0">
                      <a:schemeClr val="tx1"/>
                    </a:gs>
                    <a:gs pos="100000">
                      <a:schemeClr val="tx1"/>
                    </a:gs>
                  </a:gsLst>
                  <a:lin ang="5400000" scaled="1"/>
                </a:gradFill>
                <a:sym typeface="Gill Sans Light"/>
              </a:rPr>
              <a:t>Learning Amyloid Pathology Progression from Longitudinal </a:t>
            </a:r>
            <a:r>
              <a:rPr lang="en-US" sz="3200" dirty="0" err="1">
                <a:gradFill>
                  <a:gsLst>
                    <a:gs pos="0">
                      <a:schemeClr val="tx1"/>
                    </a:gs>
                    <a:gs pos="100000">
                      <a:schemeClr val="tx1"/>
                    </a:gs>
                  </a:gsLst>
                  <a:lin ang="5400000" scaled="1"/>
                </a:gradFill>
                <a:sym typeface="Gill Sans Light"/>
              </a:rPr>
              <a:t>PiB</a:t>
            </a:r>
            <a:r>
              <a:rPr lang="en-US" sz="3200" dirty="0">
                <a:gradFill>
                  <a:gsLst>
                    <a:gs pos="0">
                      <a:schemeClr val="tx1"/>
                    </a:gs>
                    <a:gs pos="100000">
                      <a:schemeClr val="tx1"/>
                    </a:gs>
                  </a:gsLst>
                  <a:lin ang="5400000" scaled="1"/>
                </a:gradFill>
                <a:sym typeface="Gill Sans Light"/>
              </a:rPr>
              <a:t>-PET images in Preclinical Alzheimer's disease</a:t>
            </a:r>
            <a:endParaRPr lang="en-US" sz="3200" dirty="0">
              <a:gradFill>
                <a:gsLst>
                  <a:gs pos="0">
                    <a:schemeClr val="tx1"/>
                  </a:gs>
                  <a:gs pos="100000">
                    <a:schemeClr val="tx1"/>
                  </a:gs>
                </a:gsLst>
                <a:lin ang="5400000" scaled="1"/>
              </a:gradFill>
            </a:endParaRPr>
          </a:p>
        </p:txBody>
      </p:sp>
      <p:pic>
        <p:nvPicPr>
          <p:cNvPr id="2" name="Picture 1">
            <a:extLst>
              <a:ext uri="{FF2B5EF4-FFF2-40B4-BE49-F238E27FC236}">
                <a16:creationId xmlns:a16="http://schemas.microsoft.com/office/drawing/2014/main" id="{2E15557F-0B73-3A4D-9F60-DD3D76F05C44}"/>
              </a:ext>
            </a:extLst>
          </p:cNvPr>
          <p:cNvPicPr>
            <a:picLocks noChangeAspect="1"/>
          </p:cNvPicPr>
          <p:nvPr/>
        </p:nvPicPr>
        <p:blipFill>
          <a:blip r:embed="rId5"/>
          <a:stretch>
            <a:fillRect/>
          </a:stretch>
        </p:blipFill>
        <p:spPr>
          <a:xfrm>
            <a:off x="88155" y="145454"/>
            <a:ext cx="2038733" cy="844035"/>
          </a:xfrm>
          <a:prstGeom prst="rect">
            <a:avLst/>
          </a:prstGeom>
        </p:spPr>
      </p:pic>
      <mc:AlternateContent xmlns:mc="http://schemas.openxmlformats.org/markup-compatibility/2006" xmlns:a14="http://schemas.microsoft.com/office/drawing/2010/main">
        <mc:Choice Requires="a14">
          <p:sp>
            <p:nvSpPr>
              <p:cNvPr id="8" name="Seong Jae Hwang…">
                <a:extLst>
                  <a:ext uri="{FF2B5EF4-FFF2-40B4-BE49-F238E27FC236}">
                    <a16:creationId xmlns:a16="http://schemas.microsoft.com/office/drawing/2014/main" id="{CAC93DF0-6DD6-6C48-9822-C9EF0490CB84}"/>
                  </a:ext>
                </a:extLst>
              </p:cNvPr>
              <p:cNvSpPr txBox="1">
                <a:spLocks/>
              </p:cNvSpPr>
              <p:nvPr/>
            </p:nvSpPr>
            <p:spPr>
              <a:xfrm>
                <a:off x="88155" y="4045305"/>
                <a:ext cx="12015689" cy="244302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35719" tIns="35719" rIns="35719" bIns="35719" anchor="t">
                <a:normAutofit lnSpcReduction="10000"/>
              </a:bodyPr>
              <a:lstStyle>
                <a:lvl1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1pPr>
                <a:lvl2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defTabSz="361460">
                  <a:lnSpc>
                    <a:spcPct val="140000"/>
                  </a:lnSpc>
                  <a:spcAft>
                    <a:spcPts val="3000"/>
                  </a:spcAft>
                  <a:defRPr sz="3256">
                    <a:latin typeface="Gill Sans Light"/>
                    <a:ea typeface="Gill Sans Light"/>
                    <a:cs typeface="Gill Sans Light"/>
                    <a:sym typeface="Gill Sans Light"/>
                  </a:defRPr>
                </a:pPr>
                <a:r>
                  <a:rPr lang="en-US" sz="2400" dirty="0">
                    <a:latin typeface="Gills Sans Nova"/>
                    <a:ea typeface="Gill Sans Light"/>
                    <a:cs typeface="Gill Sans Light"/>
                    <a:sym typeface="Gill Sans Light"/>
                  </a:rPr>
                  <a:t>Wei Ha</a:t>
                </a:r>
                <a14:m>
                  <m:oMath xmlns:m="http://schemas.openxmlformats.org/officeDocument/2006/math">
                    <m:r>
                      <m:rPr>
                        <m:sty m:val="p"/>
                      </m:rPr>
                      <a:rPr lang="en-US" sz="2400" b="0" i="0" dirty="0" smtClean="0">
                        <a:latin typeface="Cambria Math" panose="02040503050406030204" pitchFamily="18" charset="0"/>
                        <a:ea typeface="Gill Sans Light"/>
                        <a:cs typeface="Gill Sans Light"/>
                        <a:sym typeface="Gill Sans Light"/>
                      </a:rPr>
                      <m:t>o</m:t>
                    </m:r>
                  </m:oMath>
                </a14:m>
                <a:r>
                  <a:rPr lang="en-US" sz="2400" dirty="0">
                    <a:latin typeface="Gills Sans Nova"/>
                    <a:ea typeface="Gill Sans Light"/>
                    <a:cs typeface="Gill Sans Light"/>
                    <a:sym typeface="Gill Sans Light"/>
                  </a:rPr>
                  <a:t> [1]   </a:t>
                </a:r>
                <a:r>
                  <a:rPr lang="en-US" sz="2400" dirty="0">
                    <a:latin typeface="Gill Sans Light"/>
                    <a:ea typeface="Gill Sans Light"/>
                    <a:cs typeface="Gill Sans Light"/>
                    <a:sym typeface="Gill Sans Light"/>
                  </a:rPr>
                  <a:t>Nicholas M. Vogt [1]   </a:t>
                </a:r>
                <a:r>
                  <a:rPr lang="en-US" sz="2400" dirty="0" err="1">
                    <a:latin typeface="Gill Sans Light"/>
                    <a:ea typeface="Gill Sans Light"/>
                    <a:cs typeface="Gill Sans Light"/>
                    <a:sym typeface="Gill Sans Light"/>
                  </a:rPr>
                  <a:t>Zihang</a:t>
                </a:r>
                <a:r>
                  <a:rPr lang="en-US" sz="2400" dirty="0">
                    <a:latin typeface="Gill Sans Light"/>
                    <a:ea typeface="Gill Sans Light"/>
                    <a:cs typeface="Gill Sans Light"/>
                    <a:sym typeface="Gill Sans Light"/>
                  </a:rPr>
                  <a:t> Meng[1]   </a:t>
                </a:r>
                <a:r>
                  <a:rPr lang="en-US" sz="2400" dirty="0" err="1">
                    <a:latin typeface="Gill Sans Light"/>
                    <a:ea typeface="Gill Sans Light"/>
                    <a:cs typeface="Gill Sans Light"/>
                    <a:sym typeface="Gill Sans Light"/>
                  </a:rPr>
                  <a:t>Seong</a:t>
                </a:r>
                <a:r>
                  <a:rPr lang="en-US" sz="2400" dirty="0">
                    <a:latin typeface="Gill Sans Light"/>
                    <a:ea typeface="Gill Sans Light"/>
                    <a:cs typeface="Gill Sans Light"/>
                    <a:sym typeface="Gill Sans Light"/>
                  </a:rPr>
                  <a:t> Jae Hwang [2]   Rebecca L. </a:t>
                </a:r>
                <a:r>
                  <a:rPr lang="en-US" sz="2400" dirty="0" err="1">
                    <a:latin typeface="Gill Sans Light"/>
                    <a:ea typeface="Gill Sans Light"/>
                    <a:cs typeface="Gill Sans Light"/>
                    <a:sym typeface="Gill Sans Light"/>
                  </a:rPr>
                  <a:t>Koscik</a:t>
                </a:r>
                <a:r>
                  <a:rPr lang="en-US" sz="2400" dirty="0">
                    <a:latin typeface="Gill Sans Light"/>
                    <a:ea typeface="Gill Sans Light"/>
                    <a:cs typeface="Gill Sans Light"/>
                    <a:sym typeface="Gill Sans Light"/>
                  </a:rPr>
                  <a:t> [1] 	Sterling C. Johnson [1,3] 		Barbara B. </a:t>
                </a:r>
                <a:r>
                  <a:rPr lang="en-US" sz="2400" dirty="0" err="1">
                    <a:latin typeface="Gill Sans Light"/>
                    <a:ea typeface="Gill Sans Light"/>
                    <a:cs typeface="Gill Sans Light"/>
                    <a:sym typeface="Gill Sans Light"/>
                  </a:rPr>
                  <a:t>Bendlin</a:t>
                </a:r>
                <a:r>
                  <a:rPr lang="en-US" sz="2400" dirty="0">
                    <a:latin typeface="Gill Sans Light"/>
                    <a:ea typeface="Gill Sans Light"/>
                    <a:cs typeface="Gill Sans Light"/>
                    <a:sym typeface="Gill Sans Light"/>
                  </a:rPr>
                  <a:t> [1] 	Vikas Singh [1]</a:t>
                </a:r>
              </a:p>
              <a:p>
                <a:pPr defTabSz="361460">
                  <a:lnSpc>
                    <a:spcPct val="140000"/>
                  </a:lnSpc>
                  <a:spcAft>
                    <a:spcPts val="3000"/>
                  </a:spcAft>
                  <a:defRPr sz="3256">
                    <a:latin typeface="Gill Sans Light"/>
                    <a:ea typeface="Gill Sans Light"/>
                    <a:cs typeface="Gill Sans Light"/>
                    <a:sym typeface="Gill Sans Light"/>
                  </a:defRPr>
                </a:pPr>
                <a:r>
                  <a:rPr lang="en-US" sz="2400" dirty="0">
                    <a:latin typeface="Gill Sans Light"/>
                    <a:ea typeface="Gill Sans Light"/>
                    <a:cs typeface="Gill Sans Light"/>
                    <a:sym typeface="Gill Sans Light"/>
                  </a:rPr>
                  <a:t>[1] University of Wisconsin-Madison 	[2] University of Pittsburgh  	[3]William S. Middleton Memorial Veterans Hospital</a:t>
                </a:r>
              </a:p>
            </p:txBody>
          </p:sp>
        </mc:Choice>
        <mc:Fallback xmlns="">
          <p:sp>
            <p:nvSpPr>
              <p:cNvPr id="8" name="Seong Jae Hwang…">
                <a:extLst>
                  <a:ext uri="{FF2B5EF4-FFF2-40B4-BE49-F238E27FC236}">
                    <a16:creationId xmlns:a16="http://schemas.microsoft.com/office/drawing/2014/main" id="{CAC93DF0-6DD6-6C48-9822-C9EF0490CB84}"/>
                  </a:ext>
                </a:extLst>
              </p:cNvPr>
              <p:cNvSpPr txBox="1">
                <a:spLocks noRot="1" noChangeAspect="1" noMove="1" noResize="1" noEditPoints="1" noAdjustHandles="1" noChangeArrowheads="1" noChangeShapeType="1" noTextEdit="1"/>
              </p:cNvSpPr>
              <p:nvPr/>
            </p:nvSpPr>
            <p:spPr>
              <a:xfrm>
                <a:off x="88155" y="4045305"/>
                <a:ext cx="12015689" cy="2443028"/>
              </a:xfrm>
              <a:prstGeom prst="rect">
                <a:avLst/>
              </a:prstGeom>
              <a:blipFill>
                <a:blip r:embed="rId6"/>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
        <p:nvSpPr>
          <p:cNvPr id="11" name="Seong Jae Hwang…">
            <a:extLst>
              <a:ext uri="{FF2B5EF4-FFF2-40B4-BE49-F238E27FC236}">
                <a16:creationId xmlns:a16="http://schemas.microsoft.com/office/drawing/2014/main" id="{813647E8-9D4D-495E-8E68-5918463F1653}"/>
              </a:ext>
            </a:extLst>
          </p:cNvPr>
          <p:cNvSpPr txBox="1">
            <a:spLocks/>
          </p:cNvSpPr>
          <p:nvPr/>
        </p:nvSpPr>
        <p:spPr>
          <a:xfrm>
            <a:off x="1554848" y="2982673"/>
            <a:ext cx="9330705" cy="1287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t">
            <a:normAutofit/>
          </a:bodyPr>
          <a:lstStyle>
            <a:lvl1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1pPr>
            <a:lvl2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sz="3700" b="0" i="0" u="none" strike="noStrike" cap="none" spc="0" baseline="0">
                <a:ln>
                  <a:noFill/>
                </a:ln>
                <a:gradFill>
                  <a:gsLst>
                    <a:gs pos="0">
                      <a:schemeClr val="tx1"/>
                    </a:gs>
                    <a:gs pos="100000">
                      <a:schemeClr val="tx1"/>
                    </a:gs>
                  </a:gsLst>
                  <a:lin ang="5400000" scaled="1"/>
                </a:gra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defTabSz="361460">
              <a:lnSpc>
                <a:spcPct val="140000"/>
              </a:lnSpc>
              <a:defRPr sz="3256">
                <a:latin typeface="Gill Sans Light"/>
                <a:ea typeface="Gill Sans Light"/>
                <a:cs typeface="Gill Sans Light"/>
                <a:sym typeface="Gill Sans Light"/>
              </a:defRPr>
            </a:pPr>
            <a:r>
              <a:rPr lang="en-US" sz="2400" dirty="0">
                <a:latin typeface="Gill Sans Light"/>
                <a:ea typeface="Gill Sans Light"/>
                <a:cs typeface="Gill Sans Light"/>
                <a:sym typeface="Gill Sans Light"/>
              </a:rPr>
              <a:t>International Symposium on Biomedical Imaging, 2020</a:t>
            </a:r>
            <a:endParaRPr lang="en-US" sz="2000" dirty="0">
              <a:latin typeface="Gill Sans Light"/>
              <a:ea typeface="Gill Sans Light"/>
              <a:cs typeface="Gill Sans Light"/>
              <a:sym typeface="Gill Sans Light"/>
            </a:endParaRPr>
          </a:p>
        </p:txBody>
      </p:sp>
      <p:pic>
        <p:nvPicPr>
          <p:cNvPr id="17" name="Picture 1">
            <a:extLst>
              <a:ext uri="{FF2B5EF4-FFF2-40B4-BE49-F238E27FC236}">
                <a16:creationId xmlns:a16="http://schemas.microsoft.com/office/drawing/2014/main" id="{7E2F18F4-9C11-4DA3-B11A-914267268EE8}"/>
              </a:ext>
            </a:extLst>
          </p:cNvPr>
          <p:cNvPicPr>
            <a:picLocks noChangeAspect="1"/>
          </p:cNvPicPr>
          <p:nvPr/>
        </p:nvPicPr>
        <p:blipFill>
          <a:blip r:embed="rId5"/>
          <a:stretch>
            <a:fillRect/>
          </a:stretch>
        </p:blipFill>
        <p:spPr>
          <a:xfrm>
            <a:off x="10065111" y="189117"/>
            <a:ext cx="2038733" cy="844035"/>
          </a:xfrm>
          <a:prstGeom prst="rect">
            <a:avLst/>
          </a:prstGeom>
        </p:spPr>
      </p:pic>
      <p:pic>
        <p:nvPicPr>
          <p:cNvPr id="13" name="音频 12">
            <a:hlinkClick r:id="" action="ppaction://media"/>
            <a:extLst>
              <a:ext uri="{FF2B5EF4-FFF2-40B4-BE49-F238E27FC236}">
                <a16:creationId xmlns:a16="http://schemas.microsoft.com/office/drawing/2014/main" id="{C8266DAD-C503-46B4-8116-25BC6DB1FA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59241662"/>
      </p:ext>
    </p:extLst>
  </p:cSld>
  <p:clrMapOvr>
    <a:masterClrMapping/>
  </p:clrMapOvr>
  <mc:AlternateContent xmlns:mc="http://schemas.openxmlformats.org/markup-compatibility/2006" xmlns:p14="http://schemas.microsoft.com/office/powerpoint/2010/main">
    <mc:Choice Requires="p14">
      <p:transition spd="slow" p14:dur="2000" advTm="26498"/>
    </mc:Choice>
    <mc:Fallback xmlns="">
      <p:transition spd="slow" advTm="26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WHERE?">
            <a:extLst>
              <a:ext uri="{FF2B5EF4-FFF2-40B4-BE49-F238E27FC236}">
                <a16:creationId xmlns:a16="http://schemas.microsoft.com/office/drawing/2014/main" id="{69823663-86D8-47AA-8443-331170AB3E7C}"/>
              </a:ext>
            </a:extLst>
          </p:cNvPr>
          <p:cNvSpPr txBox="1"/>
          <p:nvPr/>
        </p:nvSpPr>
        <p:spPr>
          <a:xfrm>
            <a:off x="348031" y="1421113"/>
            <a:ext cx="5926160" cy="3209918"/>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35719" tIns="35719" rIns="35719" bIns="35719" anchor="ctr">
            <a:spAutoFit/>
          </a:bodyPr>
          <a:lstStyle>
            <a:lvl1pPr algn="l">
              <a:lnSpc>
                <a:spcPct val="150000"/>
              </a:lnSpc>
              <a:defRPr sz="4400" b="0">
                <a:solidFill>
                  <a:srgbClr val="640E2F"/>
                </a:solidFill>
                <a:latin typeface="Gill Sans Light"/>
                <a:ea typeface="Gill Sans Light"/>
                <a:cs typeface="Gill Sans Light"/>
                <a:sym typeface="Gill Sans Light"/>
              </a:defRPr>
            </a:lvl1pPr>
          </a:lstStyle>
          <a:p>
            <a:r>
              <a:rPr lang="en-US" altLang="zh-CN" sz="1969" dirty="0">
                <a:solidFill>
                  <a:srgbClr val="C00000"/>
                </a:solidFill>
              </a:rPr>
              <a:t>Goal: </a:t>
            </a:r>
            <a:r>
              <a:rPr lang="en-US" altLang="zh-CN" sz="1969" dirty="0">
                <a:gradFill>
                  <a:gsLst>
                    <a:gs pos="0">
                      <a:schemeClr val="tx1"/>
                    </a:gs>
                    <a:gs pos="100000">
                      <a:schemeClr val="tx1"/>
                    </a:gs>
                  </a:gsLst>
                  <a:lin ang="5400000" scaled="1"/>
                </a:gradFill>
              </a:rPr>
              <a:t>Predict individual-level amyloid burden at future time points in preclinical Alzheimer’s disease (AD) using baseline image scans.</a:t>
            </a:r>
          </a:p>
          <a:p>
            <a:endParaRPr lang="en-US" altLang="zh-CN" sz="1969" dirty="0">
              <a:gradFill>
                <a:gsLst>
                  <a:gs pos="0">
                    <a:schemeClr val="tx1"/>
                  </a:gs>
                  <a:gs pos="100000">
                    <a:schemeClr val="tx1"/>
                  </a:gs>
                </a:gsLst>
                <a:lin ang="5400000" scaled="1"/>
              </a:gradFill>
            </a:endParaRPr>
          </a:p>
          <a:p>
            <a:r>
              <a:rPr lang="en-US" altLang="zh-CN" sz="1969" dirty="0">
                <a:solidFill>
                  <a:srgbClr val="C00000"/>
                </a:solidFill>
              </a:rPr>
              <a:t>Challenge: </a:t>
            </a:r>
            <a:r>
              <a:rPr lang="en-US" altLang="zh-CN" sz="1969" dirty="0">
                <a:gradFill>
                  <a:gsLst>
                    <a:gs pos="0">
                      <a:schemeClr val="tx1"/>
                    </a:gs>
                    <a:gs pos="100000">
                      <a:schemeClr val="tx1"/>
                    </a:gs>
                  </a:gsLst>
                  <a:lin ang="5400000" scaled="1"/>
                </a:gradFill>
              </a:rPr>
              <a:t>Lack of methods for characterizing individual-level amyloid propagation patterns using both the individual amyloid scan as well as structural brain connectivity.</a:t>
            </a:r>
          </a:p>
        </p:txBody>
      </p:sp>
      <p:sp>
        <p:nvSpPr>
          <p:cNvPr id="30" name="AMYLOID DIFFERENCES">
            <a:extLst>
              <a:ext uri="{FF2B5EF4-FFF2-40B4-BE49-F238E27FC236}">
                <a16:creationId xmlns:a16="http://schemas.microsoft.com/office/drawing/2014/main" id="{5388E41D-8AA1-455B-BDFC-E887F619C36A}"/>
              </a:ext>
            </a:extLst>
          </p:cNvPr>
          <p:cNvSpPr txBox="1">
            <a:spLocks/>
          </p:cNvSpPr>
          <p:nvPr/>
        </p:nvSpPr>
        <p:spPr>
          <a:xfrm>
            <a:off x="1524000" y="5269"/>
            <a:ext cx="9144000" cy="847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70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094" dirty="0"/>
              <a:t>PROBLEM SETUP</a:t>
            </a:r>
          </a:p>
        </p:txBody>
      </p:sp>
      <p:cxnSp>
        <p:nvCxnSpPr>
          <p:cNvPr id="5" name="Straight Connector 23">
            <a:extLst>
              <a:ext uri="{FF2B5EF4-FFF2-40B4-BE49-F238E27FC236}">
                <a16:creationId xmlns:a16="http://schemas.microsoft.com/office/drawing/2014/main" id="{FAF4918B-2599-405D-859B-9BA8020440D8}"/>
              </a:ext>
            </a:extLst>
          </p:cNvPr>
          <p:cNvCxnSpPr>
            <a:cxnSpLocks/>
          </p:cNvCxnSpPr>
          <p:nvPr/>
        </p:nvCxnSpPr>
        <p:spPr>
          <a:xfrm>
            <a:off x="2700997" y="4631031"/>
            <a:ext cx="263065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 name="组合 3">
            <a:extLst>
              <a:ext uri="{FF2B5EF4-FFF2-40B4-BE49-F238E27FC236}">
                <a16:creationId xmlns:a16="http://schemas.microsoft.com/office/drawing/2014/main" id="{B10EE0D2-B2E4-4FF8-9777-89B071ADF5D9}"/>
              </a:ext>
            </a:extLst>
          </p:cNvPr>
          <p:cNvGrpSpPr/>
          <p:nvPr/>
        </p:nvGrpSpPr>
        <p:grpSpPr>
          <a:xfrm>
            <a:off x="890953" y="4888246"/>
            <a:ext cx="5205047" cy="1612814"/>
            <a:chOff x="890953" y="4888246"/>
            <a:chExt cx="5205047" cy="1612814"/>
          </a:xfrm>
        </p:grpSpPr>
        <p:sp>
          <p:nvSpPr>
            <p:cNvPr id="6" name="椭圆 5">
              <a:extLst>
                <a:ext uri="{FF2B5EF4-FFF2-40B4-BE49-F238E27FC236}">
                  <a16:creationId xmlns:a16="http://schemas.microsoft.com/office/drawing/2014/main" id="{45CB0BCA-9434-4BC0-84E7-873FC3A9C4E7}"/>
                </a:ext>
              </a:extLst>
            </p:cNvPr>
            <p:cNvSpPr/>
            <p:nvPr/>
          </p:nvSpPr>
          <p:spPr>
            <a:xfrm>
              <a:off x="1298917" y="5219114"/>
              <a:ext cx="450166" cy="4355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1D34BAE-61DD-4F00-AA85-09C613EEFCCD}"/>
                </a:ext>
              </a:extLst>
            </p:cNvPr>
            <p:cNvSpPr/>
            <p:nvPr/>
          </p:nvSpPr>
          <p:spPr>
            <a:xfrm>
              <a:off x="890953" y="4888246"/>
              <a:ext cx="1266093" cy="1097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E40314B-7AE2-44E6-8370-E302D3A11C0C}"/>
                </a:ext>
              </a:extLst>
            </p:cNvPr>
            <p:cNvSpPr/>
            <p:nvPr/>
          </p:nvSpPr>
          <p:spPr>
            <a:xfrm>
              <a:off x="4641748" y="4888246"/>
              <a:ext cx="1266093" cy="1097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B9020DA-BEF9-4FDA-A73A-9CAE60D0B79C}"/>
                </a:ext>
              </a:extLst>
            </p:cNvPr>
            <p:cNvSpPr txBox="1"/>
            <p:nvPr/>
          </p:nvSpPr>
          <p:spPr>
            <a:xfrm>
              <a:off x="1111347" y="6131728"/>
              <a:ext cx="1266093" cy="369332"/>
            </a:xfrm>
            <a:prstGeom prst="rect">
              <a:avLst/>
            </a:prstGeom>
            <a:noFill/>
          </p:spPr>
          <p:txBody>
            <a:bodyPr wrap="square" rtlCol="0">
              <a:spAutoFit/>
            </a:bodyPr>
            <a:lstStyle/>
            <a:p>
              <a:r>
                <a:rPr lang="en-US" altLang="zh-CN" dirty="0"/>
                <a:t>Region 1</a:t>
              </a:r>
              <a:endParaRPr lang="zh-CN" altLang="en-US" dirty="0"/>
            </a:p>
          </p:txBody>
        </p:sp>
        <p:sp>
          <p:nvSpPr>
            <p:cNvPr id="12" name="文本框 11">
              <a:extLst>
                <a:ext uri="{FF2B5EF4-FFF2-40B4-BE49-F238E27FC236}">
                  <a16:creationId xmlns:a16="http://schemas.microsoft.com/office/drawing/2014/main" id="{D2E26C02-4269-41DA-AA8E-5D4B30557454}"/>
                </a:ext>
              </a:extLst>
            </p:cNvPr>
            <p:cNvSpPr txBox="1"/>
            <p:nvPr/>
          </p:nvSpPr>
          <p:spPr>
            <a:xfrm>
              <a:off x="4829907" y="6058074"/>
              <a:ext cx="1266093" cy="369332"/>
            </a:xfrm>
            <a:prstGeom prst="rect">
              <a:avLst/>
            </a:prstGeom>
            <a:noFill/>
          </p:spPr>
          <p:txBody>
            <a:bodyPr wrap="square" rtlCol="0">
              <a:spAutoFit/>
            </a:bodyPr>
            <a:lstStyle/>
            <a:p>
              <a:r>
                <a:rPr lang="en-US" altLang="zh-CN" dirty="0"/>
                <a:t>Region 2</a:t>
              </a:r>
              <a:endParaRPr lang="zh-CN" altLang="en-US" dirty="0"/>
            </a:p>
          </p:txBody>
        </p:sp>
      </p:grpSp>
      <p:sp>
        <p:nvSpPr>
          <p:cNvPr id="2" name="矩形 1">
            <a:extLst>
              <a:ext uri="{FF2B5EF4-FFF2-40B4-BE49-F238E27FC236}">
                <a16:creationId xmlns:a16="http://schemas.microsoft.com/office/drawing/2014/main" id="{8C1A3805-61B5-4CCB-8C4D-B6CDDC568BF1}"/>
              </a:ext>
            </a:extLst>
          </p:cNvPr>
          <p:cNvSpPr/>
          <p:nvPr/>
        </p:nvSpPr>
        <p:spPr>
          <a:xfrm>
            <a:off x="2157046" y="5219114"/>
            <a:ext cx="2484702" cy="435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不同, 华美, 许多, 一群&#10;&#10;描述已自动生成">
            <a:extLst>
              <a:ext uri="{FF2B5EF4-FFF2-40B4-BE49-F238E27FC236}">
                <a16:creationId xmlns:a16="http://schemas.microsoft.com/office/drawing/2014/main" id="{9E234832-E159-4BBF-9067-9DBFB8FF7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4028" y="1421113"/>
            <a:ext cx="5588758" cy="4187207"/>
          </a:xfrm>
          <a:prstGeom prst="rect">
            <a:avLst/>
          </a:prstGeom>
        </p:spPr>
      </p:pic>
      <p:pic>
        <p:nvPicPr>
          <p:cNvPr id="9" name="音频 8">
            <a:hlinkClick r:id="" action="ppaction://media"/>
            <a:extLst>
              <a:ext uri="{FF2B5EF4-FFF2-40B4-BE49-F238E27FC236}">
                <a16:creationId xmlns:a16="http://schemas.microsoft.com/office/drawing/2014/main" id="{2ED1E8AB-D9AF-485A-B093-9873BAC12C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881304725"/>
      </p:ext>
    </p:extLst>
  </p:cSld>
  <p:clrMapOvr>
    <a:masterClrMapping/>
  </p:clrMapOvr>
  <mc:AlternateContent xmlns:mc="http://schemas.openxmlformats.org/markup-compatibility/2006" xmlns:p14="http://schemas.microsoft.com/office/powerpoint/2010/main">
    <mc:Choice Requires="p14">
      <p:transition p14:dur="10" advTm="16264"/>
    </mc:Choice>
    <mc:Fallback xmlns="">
      <p:transition advTm="1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WHERE?">
            <a:extLst>
              <a:ext uri="{FF2B5EF4-FFF2-40B4-BE49-F238E27FC236}">
                <a16:creationId xmlns:a16="http://schemas.microsoft.com/office/drawing/2014/main" id="{69823663-86D8-47AA-8443-331170AB3E7C}"/>
              </a:ext>
            </a:extLst>
          </p:cNvPr>
          <p:cNvSpPr txBox="1"/>
          <p:nvPr/>
        </p:nvSpPr>
        <p:spPr>
          <a:xfrm>
            <a:off x="348031" y="1421113"/>
            <a:ext cx="5926160" cy="3209918"/>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35719" tIns="35719" rIns="35719" bIns="35719" anchor="ctr">
            <a:spAutoFit/>
          </a:bodyPr>
          <a:lstStyle>
            <a:lvl1pPr algn="l">
              <a:lnSpc>
                <a:spcPct val="150000"/>
              </a:lnSpc>
              <a:defRPr sz="4400" b="0">
                <a:solidFill>
                  <a:srgbClr val="640E2F"/>
                </a:solidFill>
                <a:latin typeface="Gill Sans Light"/>
                <a:ea typeface="Gill Sans Light"/>
                <a:cs typeface="Gill Sans Light"/>
                <a:sym typeface="Gill Sans Light"/>
              </a:defRPr>
            </a:lvl1pPr>
          </a:lstStyle>
          <a:p>
            <a:r>
              <a:rPr lang="en-US" altLang="zh-CN" sz="1969" dirty="0">
                <a:solidFill>
                  <a:srgbClr val="C00000"/>
                </a:solidFill>
              </a:rPr>
              <a:t>Goal: </a:t>
            </a:r>
            <a:r>
              <a:rPr lang="en-US" altLang="zh-CN" sz="1969" dirty="0">
                <a:gradFill>
                  <a:gsLst>
                    <a:gs pos="0">
                      <a:schemeClr val="tx1"/>
                    </a:gs>
                    <a:gs pos="100000">
                      <a:schemeClr val="tx1"/>
                    </a:gs>
                  </a:gsLst>
                  <a:lin ang="5400000" scaled="1"/>
                </a:gradFill>
              </a:rPr>
              <a:t>Predict individual-level amyloid burden at future time points in preclinical Alzheimer’s disease (AD) using baseline image scans.</a:t>
            </a:r>
          </a:p>
          <a:p>
            <a:endParaRPr lang="en-US" altLang="zh-CN" sz="1969" dirty="0">
              <a:gradFill>
                <a:gsLst>
                  <a:gs pos="0">
                    <a:schemeClr val="tx1"/>
                  </a:gs>
                  <a:gs pos="100000">
                    <a:schemeClr val="tx1"/>
                  </a:gs>
                </a:gsLst>
                <a:lin ang="5400000" scaled="1"/>
              </a:gradFill>
            </a:endParaRPr>
          </a:p>
          <a:p>
            <a:r>
              <a:rPr lang="en-US" altLang="zh-CN" sz="1969" dirty="0">
                <a:solidFill>
                  <a:srgbClr val="C00000"/>
                </a:solidFill>
              </a:rPr>
              <a:t>Challenge: </a:t>
            </a:r>
            <a:r>
              <a:rPr lang="en-US" altLang="zh-CN" sz="1969" dirty="0">
                <a:gradFill>
                  <a:gsLst>
                    <a:gs pos="0">
                      <a:schemeClr val="tx1"/>
                    </a:gs>
                    <a:gs pos="100000">
                      <a:schemeClr val="tx1"/>
                    </a:gs>
                  </a:gsLst>
                  <a:lin ang="5400000" scaled="1"/>
                </a:gradFill>
              </a:rPr>
              <a:t>Lack of methods for characterizing individual-level amyloid propagation patterns using both the individual amyloid scan as well as structural brain connectivity.</a:t>
            </a:r>
          </a:p>
        </p:txBody>
      </p:sp>
      <p:sp>
        <p:nvSpPr>
          <p:cNvPr id="30" name="AMYLOID DIFFERENCES">
            <a:extLst>
              <a:ext uri="{FF2B5EF4-FFF2-40B4-BE49-F238E27FC236}">
                <a16:creationId xmlns:a16="http://schemas.microsoft.com/office/drawing/2014/main" id="{5388E41D-8AA1-455B-BDFC-E887F619C36A}"/>
              </a:ext>
            </a:extLst>
          </p:cNvPr>
          <p:cNvSpPr txBox="1">
            <a:spLocks/>
          </p:cNvSpPr>
          <p:nvPr/>
        </p:nvSpPr>
        <p:spPr>
          <a:xfrm>
            <a:off x="1524000" y="5269"/>
            <a:ext cx="9144000" cy="847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70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094" dirty="0"/>
              <a:t>PROBLEM SETUP</a:t>
            </a:r>
          </a:p>
        </p:txBody>
      </p:sp>
      <p:cxnSp>
        <p:nvCxnSpPr>
          <p:cNvPr id="5" name="Straight Connector 23">
            <a:extLst>
              <a:ext uri="{FF2B5EF4-FFF2-40B4-BE49-F238E27FC236}">
                <a16:creationId xmlns:a16="http://schemas.microsoft.com/office/drawing/2014/main" id="{FAF4918B-2599-405D-859B-9BA8020440D8}"/>
              </a:ext>
            </a:extLst>
          </p:cNvPr>
          <p:cNvCxnSpPr>
            <a:cxnSpLocks/>
          </p:cNvCxnSpPr>
          <p:nvPr/>
        </p:nvCxnSpPr>
        <p:spPr>
          <a:xfrm>
            <a:off x="2700997" y="4631031"/>
            <a:ext cx="263065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椭圆 5">
            <a:extLst>
              <a:ext uri="{FF2B5EF4-FFF2-40B4-BE49-F238E27FC236}">
                <a16:creationId xmlns:a16="http://schemas.microsoft.com/office/drawing/2014/main" id="{45CB0BCA-9434-4BC0-84E7-873FC3A9C4E7}"/>
              </a:ext>
            </a:extLst>
          </p:cNvPr>
          <p:cNvSpPr/>
          <p:nvPr/>
        </p:nvSpPr>
        <p:spPr>
          <a:xfrm>
            <a:off x="1298917" y="5219114"/>
            <a:ext cx="450166" cy="4355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1D34BAE-61DD-4F00-AA85-09C613EEFCCD}"/>
              </a:ext>
            </a:extLst>
          </p:cNvPr>
          <p:cNvSpPr/>
          <p:nvPr/>
        </p:nvSpPr>
        <p:spPr>
          <a:xfrm>
            <a:off x="890953" y="4888246"/>
            <a:ext cx="1266093" cy="1097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E40314B-7AE2-44E6-8370-E302D3A11C0C}"/>
              </a:ext>
            </a:extLst>
          </p:cNvPr>
          <p:cNvSpPr/>
          <p:nvPr/>
        </p:nvSpPr>
        <p:spPr>
          <a:xfrm>
            <a:off x="4641748" y="4888246"/>
            <a:ext cx="1266093" cy="1097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B9020DA-BEF9-4FDA-A73A-9CAE60D0B79C}"/>
              </a:ext>
            </a:extLst>
          </p:cNvPr>
          <p:cNvSpPr txBox="1"/>
          <p:nvPr/>
        </p:nvSpPr>
        <p:spPr>
          <a:xfrm>
            <a:off x="1111347" y="6131728"/>
            <a:ext cx="1266093" cy="369332"/>
          </a:xfrm>
          <a:prstGeom prst="rect">
            <a:avLst/>
          </a:prstGeom>
          <a:noFill/>
        </p:spPr>
        <p:txBody>
          <a:bodyPr wrap="square" rtlCol="0">
            <a:spAutoFit/>
          </a:bodyPr>
          <a:lstStyle/>
          <a:p>
            <a:r>
              <a:rPr lang="en-US" altLang="zh-CN" dirty="0"/>
              <a:t>Region 1</a:t>
            </a:r>
            <a:endParaRPr lang="zh-CN" altLang="en-US" dirty="0"/>
          </a:p>
        </p:txBody>
      </p:sp>
      <p:sp>
        <p:nvSpPr>
          <p:cNvPr id="12" name="文本框 11">
            <a:extLst>
              <a:ext uri="{FF2B5EF4-FFF2-40B4-BE49-F238E27FC236}">
                <a16:creationId xmlns:a16="http://schemas.microsoft.com/office/drawing/2014/main" id="{D2E26C02-4269-41DA-AA8E-5D4B30557454}"/>
              </a:ext>
            </a:extLst>
          </p:cNvPr>
          <p:cNvSpPr txBox="1"/>
          <p:nvPr/>
        </p:nvSpPr>
        <p:spPr>
          <a:xfrm>
            <a:off x="4829907" y="6058074"/>
            <a:ext cx="1266093" cy="369332"/>
          </a:xfrm>
          <a:prstGeom prst="rect">
            <a:avLst/>
          </a:prstGeom>
          <a:noFill/>
        </p:spPr>
        <p:txBody>
          <a:bodyPr wrap="square" rtlCol="0">
            <a:spAutoFit/>
          </a:bodyPr>
          <a:lstStyle/>
          <a:p>
            <a:r>
              <a:rPr lang="en-US" altLang="zh-CN" dirty="0"/>
              <a:t>Region 2</a:t>
            </a:r>
            <a:endParaRPr lang="zh-CN" altLang="en-US" dirty="0"/>
          </a:p>
        </p:txBody>
      </p:sp>
      <p:sp>
        <p:nvSpPr>
          <p:cNvPr id="2" name="矩形 1">
            <a:extLst>
              <a:ext uri="{FF2B5EF4-FFF2-40B4-BE49-F238E27FC236}">
                <a16:creationId xmlns:a16="http://schemas.microsoft.com/office/drawing/2014/main" id="{8C1A3805-61B5-4CCB-8C4D-B6CDDC568BF1}"/>
              </a:ext>
            </a:extLst>
          </p:cNvPr>
          <p:cNvSpPr/>
          <p:nvPr/>
        </p:nvSpPr>
        <p:spPr>
          <a:xfrm>
            <a:off x="2157046" y="5219114"/>
            <a:ext cx="2484702" cy="435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不同, 华美, 许多, 一群&#10;&#10;描述已自动生成">
            <a:extLst>
              <a:ext uri="{FF2B5EF4-FFF2-40B4-BE49-F238E27FC236}">
                <a16:creationId xmlns:a16="http://schemas.microsoft.com/office/drawing/2014/main" id="{9E234832-E159-4BBF-9067-9DBFB8FF7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4028" y="1421113"/>
            <a:ext cx="5588758" cy="4187207"/>
          </a:xfrm>
          <a:prstGeom prst="rect">
            <a:avLst/>
          </a:prstGeom>
        </p:spPr>
      </p:pic>
      <p:pic>
        <p:nvPicPr>
          <p:cNvPr id="3" name="音频 2">
            <a:hlinkClick r:id="" action="ppaction://media"/>
            <a:extLst>
              <a:ext uri="{FF2B5EF4-FFF2-40B4-BE49-F238E27FC236}">
                <a16:creationId xmlns:a16="http://schemas.microsoft.com/office/drawing/2014/main" id="{7677F11A-0665-4E41-A6CC-2C3803D97B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95980642"/>
      </p:ext>
    </p:extLst>
  </p:cSld>
  <p:clrMapOvr>
    <a:masterClrMapping/>
  </p:clrMapOvr>
  <mc:AlternateContent xmlns:mc="http://schemas.openxmlformats.org/markup-compatibility/2006" xmlns:p14="http://schemas.microsoft.com/office/powerpoint/2010/main">
    <mc:Choice Requires="p14">
      <p:transition p14:dur="10" advTm="10102"/>
    </mc:Choice>
    <mc:Fallback xmlns="">
      <p:transition advTm="1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221 -0.00254 L 0.30586 -0.00486 " pathEditMode="relative" ptsTypes="AA">
                                      <p:cBhvr>
                                        <p:cTn id="10"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MYLOID DIFFERENCES">
            <a:extLst>
              <a:ext uri="{FF2B5EF4-FFF2-40B4-BE49-F238E27FC236}">
                <a16:creationId xmlns:a16="http://schemas.microsoft.com/office/drawing/2014/main" id="{5388E41D-8AA1-455B-BDFC-E887F619C36A}"/>
              </a:ext>
            </a:extLst>
          </p:cNvPr>
          <p:cNvSpPr txBox="1">
            <a:spLocks/>
          </p:cNvSpPr>
          <p:nvPr/>
        </p:nvSpPr>
        <p:spPr>
          <a:xfrm>
            <a:off x="1524000" y="5269"/>
            <a:ext cx="9144000" cy="847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70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094" dirty="0"/>
              <a:t>PREVIOUS WORK</a:t>
            </a:r>
          </a:p>
        </p:txBody>
      </p:sp>
      <p:grpSp>
        <p:nvGrpSpPr>
          <p:cNvPr id="15" name="组合 14">
            <a:extLst>
              <a:ext uri="{FF2B5EF4-FFF2-40B4-BE49-F238E27FC236}">
                <a16:creationId xmlns:a16="http://schemas.microsoft.com/office/drawing/2014/main" id="{37C8C884-DBD6-49AA-9C9F-2229DD43B420}"/>
              </a:ext>
            </a:extLst>
          </p:cNvPr>
          <p:cNvGrpSpPr/>
          <p:nvPr/>
        </p:nvGrpSpPr>
        <p:grpSpPr>
          <a:xfrm>
            <a:off x="3094335" y="793411"/>
            <a:ext cx="3182433" cy="5271177"/>
            <a:chOff x="792100" y="722591"/>
            <a:chExt cx="3182433" cy="5271177"/>
          </a:xfrm>
        </p:grpSpPr>
        <p:grpSp>
          <p:nvGrpSpPr>
            <p:cNvPr id="16" name="组合 15">
              <a:extLst>
                <a:ext uri="{FF2B5EF4-FFF2-40B4-BE49-F238E27FC236}">
                  <a16:creationId xmlns:a16="http://schemas.microsoft.com/office/drawing/2014/main" id="{41FA34F6-9B37-4303-882C-8BBC1C0AFE97}"/>
                </a:ext>
              </a:extLst>
            </p:cNvPr>
            <p:cNvGrpSpPr/>
            <p:nvPr/>
          </p:nvGrpSpPr>
          <p:grpSpPr>
            <a:xfrm>
              <a:off x="792100" y="722591"/>
              <a:ext cx="2251541" cy="5252945"/>
              <a:chOff x="6925614" y="740824"/>
              <a:chExt cx="2251541" cy="5252945"/>
            </a:xfrm>
          </p:grpSpPr>
          <p:sp>
            <p:nvSpPr>
              <p:cNvPr id="20" name="箭头: 下 19">
                <a:extLst>
                  <a:ext uri="{FF2B5EF4-FFF2-40B4-BE49-F238E27FC236}">
                    <a16:creationId xmlns:a16="http://schemas.microsoft.com/office/drawing/2014/main" id="{54A709F5-8E02-4906-B10D-31B8E2E44CE1}"/>
                  </a:ext>
                </a:extLst>
              </p:cNvPr>
              <p:cNvSpPr/>
              <p:nvPr/>
            </p:nvSpPr>
            <p:spPr>
              <a:xfrm>
                <a:off x="7911730" y="2460678"/>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CB2CFE32-EE38-4C96-B4A6-DD76E0C98293}"/>
                  </a:ext>
                </a:extLst>
              </p:cNvPr>
              <p:cNvSpPr/>
              <p:nvPr/>
            </p:nvSpPr>
            <p:spPr>
              <a:xfrm>
                <a:off x="7895686" y="4251050"/>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5EA13F1-677C-49F3-B296-89942535ECA9}"/>
                  </a:ext>
                </a:extLst>
              </p:cNvPr>
              <p:cNvSpPr txBox="1"/>
              <p:nvPr/>
            </p:nvSpPr>
            <p:spPr>
              <a:xfrm>
                <a:off x="7294058" y="740824"/>
                <a:ext cx="1444460" cy="395365"/>
              </a:xfrm>
              <a:prstGeom prst="rect">
                <a:avLst/>
              </a:prstGeom>
              <a:noFill/>
            </p:spPr>
            <p:txBody>
              <a:bodyPr wrap="square" rtlCol="0">
                <a:spAutoFit/>
              </a:bodyPr>
              <a:lstStyle/>
              <a:p>
                <a:r>
                  <a:rPr lang="en-US" altLang="zh-CN" sz="1969" dirty="0">
                    <a:gradFill>
                      <a:gsLst>
                        <a:gs pos="0">
                          <a:schemeClr val="tx1"/>
                        </a:gs>
                        <a:gs pos="100000">
                          <a:schemeClr val="tx1"/>
                        </a:gs>
                      </a:gsLst>
                      <a:lin ang="5400000" scaled="1"/>
                    </a:gradFill>
                    <a:latin typeface="Gill Sans Light"/>
                    <a:sym typeface="Gill Sans Light"/>
                  </a:rPr>
                  <a:t>Group Level</a:t>
                </a:r>
                <a:endParaRPr lang="zh-CN" altLang="en-US" sz="1969" dirty="0">
                  <a:gradFill>
                    <a:gsLst>
                      <a:gs pos="0">
                        <a:schemeClr val="tx1"/>
                      </a:gs>
                      <a:gs pos="100000">
                        <a:schemeClr val="tx1"/>
                      </a:gs>
                    </a:gsLst>
                    <a:lin ang="5400000" scaled="1"/>
                  </a:gradFill>
                  <a:latin typeface="Gill Sans Light"/>
                  <a:sym typeface="Gill Sans Light"/>
                </a:endParaRPr>
              </a:p>
            </p:txBody>
          </p:sp>
          <p:pic>
            <p:nvPicPr>
              <p:cNvPr id="23" name="图片 22">
                <a:extLst>
                  <a:ext uri="{FF2B5EF4-FFF2-40B4-BE49-F238E27FC236}">
                    <a16:creationId xmlns:a16="http://schemas.microsoft.com/office/drawing/2014/main" id="{57B09AFD-1D15-42BF-BA57-A2DD9E699BE8}"/>
                  </a:ext>
                </a:extLst>
              </p:cNvPr>
              <p:cNvPicPr>
                <a:picLocks noChangeAspect="1"/>
              </p:cNvPicPr>
              <p:nvPr/>
            </p:nvPicPr>
            <p:blipFill>
              <a:blip r:embed="rId6"/>
              <a:stretch>
                <a:fillRect/>
              </a:stretch>
            </p:blipFill>
            <p:spPr>
              <a:xfrm>
                <a:off x="6929634" y="1347265"/>
                <a:ext cx="667293" cy="848254"/>
              </a:xfrm>
              <a:prstGeom prst="rect">
                <a:avLst/>
              </a:prstGeom>
            </p:spPr>
          </p:pic>
          <p:pic>
            <p:nvPicPr>
              <p:cNvPr id="24" name="图片 23">
                <a:extLst>
                  <a:ext uri="{FF2B5EF4-FFF2-40B4-BE49-F238E27FC236}">
                    <a16:creationId xmlns:a16="http://schemas.microsoft.com/office/drawing/2014/main" id="{2DC1DE3F-9894-4565-8BFD-6FB0AD2CBF1D}"/>
                  </a:ext>
                </a:extLst>
              </p:cNvPr>
              <p:cNvPicPr>
                <a:picLocks noChangeAspect="1"/>
              </p:cNvPicPr>
              <p:nvPr/>
            </p:nvPicPr>
            <p:blipFill>
              <a:blip r:embed="rId6"/>
              <a:stretch>
                <a:fillRect/>
              </a:stretch>
            </p:blipFill>
            <p:spPr>
              <a:xfrm>
                <a:off x="7682642" y="1347265"/>
                <a:ext cx="667293" cy="848254"/>
              </a:xfrm>
              <a:prstGeom prst="rect">
                <a:avLst/>
              </a:prstGeom>
            </p:spPr>
          </p:pic>
          <p:pic>
            <p:nvPicPr>
              <p:cNvPr id="25" name="图片 24">
                <a:extLst>
                  <a:ext uri="{FF2B5EF4-FFF2-40B4-BE49-F238E27FC236}">
                    <a16:creationId xmlns:a16="http://schemas.microsoft.com/office/drawing/2014/main" id="{65F668E2-1083-4F5F-8071-B00BA0D7C973}"/>
                  </a:ext>
                </a:extLst>
              </p:cNvPr>
              <p:cNvPicPr>
                <a:picLocks noChangeAspect="1"/>
              </p:cNvPicPr>
              <p:nvPr/>
            </p:nvPicPr>
            <p:blipFill>
              <a:blip r:embed="rId6"/>
              <a:stretch>
                <a:fillRect/>
              </a:stretch>
            </p:blipFill>
            <p:spPr>
              <a:xfrm>
                <a:off x="8435650" y="1347265"/>
                <a:ext cx="667293" cy="848254"/>
              </a:xfrm>
              <a:prstGeom prst="rect">
                <a:avLst/>
              </a:prstGeom>
            </p:spPr>
          </p:pic>
          <p:pic>
            <p:nvPicPr>
              <p:cNvPr id="26" name="图片 25">
                <a:extLst>
                  <a:ext uri="{FF2B5EF4-FFF2-40B4-BE49-F238E27FC236}">
                    <a16:creationId xmlns:a16="http://schemas.microsoft.com/office/drawing/2014/main" id="{015F56C0-4897-4E55-B332-E2DE264C3137}"/>
                  </a:ext>
                </a:extLst>
              </p:cNvPr>
              <p:cNvPicPr>
                <a:picLocks noChangeAspect="1"/>
              </p:cNvPicPr>
              <p:nvPr/>
            </p:nvPicPr>
            <p:blipFill>
              <a:blip r:embed="rId7"/>
              <a:stretch>
                <a:fillRect/>
              </a:stretch>
            </p:blipFill>
            <p:spPr>
              <a:xfrm flipH="1">
                <a:off x="6925614" y="3127866"/>
                <a:ext cx="671313" cy="847974"/>
              </a:xfrm>
              <a:prstGeom prst="rect">
                <a:avLst/>
              </a:prstGeom>
            </p:spPr>
          </p:pic>
          <p:pic>
            <p:nvPicPr>
              <p:cNvPr id="27" name="图片 26">
                <a:extLst>
                  <a:ext uri="{FF2B5EF4-FFF2-40B4-BE49-F238E27FC236}">
                    <a16:creationId xmlns:a16="http://schemas.microsoft.com/office/drawing/2014/main" id="{E7CCBBCF-87CC-4DF7-BEB9-DD2FC215E32B}"/>
                  </a:ext>
                </a:extLst>
              </p:cNvPr>
              <p:cNvPicPr>
                <a:picLocks noChangeAspect="1"/>
              </p:cNvPicPr>
              <p:nvPr/>
            </p:nvPicPr>
            <p:blipFill>
              <a:blip r:embed="rId7"/>
              <a:stretch>
                <a:fillRect/>
              </a:stretch>
            </p:blipFill>
            <p:spPr>
              <a:xfrm flipH="1">
                <a:off x="7708543" y="3127866"/>
                <a:ext cx="671313" cy="847974"/>
              </a:xfrm>
              <a:prstGeom prst="rect">
                <a:avLst/>
              </a:prstGeom>
            </p:spPr>
          </p:pic>
          <p:pic>
            <p:nvPicPr>
              <p:cNvPr id="28" name="图片 27">
                <a:extLst>
                  <a:ext uri="{FF2B5EF4-FFF2-40B4-BE49-F238E27FC236}">
                    <a16:creationId xmlns:a16="http://schemas.microsoft.com/office/drawing/2014/main" id="{82684504-946F-42E7-95D1-FA3CE7F3B03E}"/>
                  </a:ext>
                </a:extLst>
              </p:cNvPr>
              <p:cNvPicPr>
                <a:picLocks noChangeAspect="1"/>
              </p:cNvPicPr>
              <p:nvPr/>
            </p:nvPicPr>
            <p:blipFill>
              <a:blip r:embed="rId7"/>
              <a:stretch>
                <a:fillRect/>
              </a:stretch>
            </p:blipFill>
            <p:spPr>
              <a:xfrm flipH="1">
                <a:off x="8493303" y="3127866"/>
                <a:ext cx="671313" cy="847974"/>
              </a:xfrm>
              <a:prstGeom prst="rect">
                <a:avLst/>
              </a:prstGeom>
            </p:spPr>
          </p:pic>
          <p:pic>
            <p:nvPicPr>
              <p:cNvPr id="29" name="图片 28">
                <a:extLst>
                  <a:ext uri="{FF2B5EF4-FFF2-40B4-BE49-F238E27FC236}">
                    <a16:creationId xmlns:a16="http://schemas.microsoft.com/office/drawing/2014/main" id="{DB3F6EBD-0188-4006-AC62-C46B68FDA8B9}"/>
                  </a:ext>
                </a:extLst>
              </p:cNvPr>
              <p:cNvPicPr>
                <a:picLocks noChangeAspect="1"/>
              </p:cNvPicPr>
              <p:nvPr/>
            </p:nvPicPr>
            <p:blipFill>
              <a:blip r:embed="rId8"/>
              <a:stretch>
                <a:fillRect/>
              </a:stretch>
            </p:blipFill>
            <p:spPr>
              <a:xfrm>
                <a:off x="7015349" y="5153998"/>
                <a:ext cx="667293" cy="839771"/>
              </a:xfrm>
              <a:prstGeom prst="rect">
                <a:avLst/>
              </a:prstGeom>
            </p:spPr>
          </p:pic>
          <p:pic>
            <p:nvPicPr>
              <p:cNvPr id="31" name="图片 30">
                <a:extLst>
                  <a:ext uri="{FF2B5EF4-FFF2-40B4-BE49-F238E27FC236}">
                    <a16:creationId xmlns:a16="http://schemas.microsoft.com/office/drawing/2014/main" id="{12ADF4E2-B608-4706-955A-DDC2B7810869}"/>
                  </a:ext>
                </a:extLst>
              </p:cNvPr>
              <p:cNvPicPr>
                <a:picLocks noChangeAspect="1"/>
              </p:cNvPicPr>
              <p:nvPr/>
            </p:nvPicPr>
            <p:blipFill>
              <a:blip r:embed="rId8"/>
              <a:stretch>
                <a:fillRect/>
              </a:stretch>
            </p:blipFill>
            <p:spPr>
              <a:xfrm>
                <a:off x="7776692" y="5153997"/>
                <a:ext cx="667293" cy="839771"/>
              </a:xfrm>
              <a:prstGeom prst="rect">
                <a:avLst/>
              </a:prstGeom>
            </p:spPr>
          </p:pic>
          <p:pic>
            <p:nvPicPr>
              <p:cNvPr id="32" name="图片 31">
                <a:extLst>
                  <a:ext uri="{FF2B5EF4-FFF2-40B4-BE49-F238E27FC236}">
                    <a16:creationId xmlns:a16="http://schemas.microsoft.com/office/drawing/2014/main" id="{E560FF45-9583-4371-8B8D-7A6FB6DF740D}"/>
                  </a:ext>
                </a:extLst>
              </p:cNvPr>
              <p:cNvPicPr>
                <a:picLocks noChangeAspect="1"/>
              </p:cNvPicPr>
              <p:nvPr/>
            </p:nvPicPr>
            <p:blipFill>
              <a:blip r:embed="rId8"/>
              <a:stretch>
                <a:fillRect/>
              </a:stretch>
            </p:blipFill>
            <p:spPr>
              <a:xfrm>
                <a:off x="8509862" y="5153997"/>
                <a:ext cx="667293" cy="839771"/>
              </a:xfrm>
              <a:prstGeom prst="rect">
                <a:avLst/>
              </a:prstGeom>
            </p:spPr>
          </p:pic>
        </p:grpSp>
        <p:grpSp>
          <p:nvGrpSpPr>
            <p:cNvPr id="17" name="组合 16">
              <a:extLst>
                <a:ext uri="{FF2B5EF4-FFF2-40B4-BE49-F238E27FC236}">
                  <a16:creationId xmlns:a16="http://schemas.microsoft.com/office/drawing/2014/main" id="{EF364327-539A-491D-89CD-FFC1581148CA}"/>
                </a:ext>
              </a:extLst>
            </p:cNvPr>
            <p:cNvGrpSpPr/>
            <p:nvPr/>
          </p:nvGrpSpPr>
          <p:grpSpPr>
            <a:xfrm>
              <a:off x="3270235" y="1252957"/>
              <a:ext cx="704298" cy="4740811"/>
              <a:chOff x="3270235" y="1252957"/>
              <a:chExt cx="704298" cy="4740811"/>
            </a:xfrm>
          </p:grpSpPr>
          <p:sp>
            <p:nvSpPr>
              <p:cNvPr id="18" name="箭头: 下 17">
                <a:extLst>
                  <a:ext uri="{FF2B5EF4-FFF2-40B4-BE49-F238E27FC236}">
                    <a16:creationId xmlns:a16="http://schemas.microsoft.com/office/drawing/2014/main" id="{72E4FE2F-7AF0-4FF8-BEDB-96156752B104}"/>
                  </a:ext>
                </a:extLst>
              </p:cNvPr>
              <p:cNvSpPr/>
              <p:nvPr/>
            </p:nvSpPr>
            <p:spPr>
              <a:xfrm>
                <a:off x="3270235" y="1252957"/>
                <a:ext cx="264941" cy="474081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C35FA8C-0383-4C25-A6BE-F55DD2F972B0}"/>
                  </a:ext>
                </a:extLst>
              </p:cNvPr>
              <p:cNvSpPr txBox="1"/>
              <p:nvPr/>
            </p:nvSpPr>
            <p:spPr>
              <a:xfrm>
                <a:off x="3512868" y="1630341"/>
                <a:ext cx="461665" cy="4250887"/>
              </a:xfrm>
              <a:prstGeom prst="rect">
                <a:avLst/>
              </a:prstGeom>
              <a:noFill/>
            </p:spPr>
            <p:txBody>
              <a:bodyPr vert="eaVert" wrap="square" rtlCol="0">
                <a:spAutoFit/>
              </a:bodyPr>
              <a:lstStyle/>
              <a:p>
                <a:r>
                  <a:rPr lang="en-US" altLang="zh-CN" dirty="0"/>
                  <a:t>Amyloid Burden Progresses Over Time</a:t>
                </a:r>
                <a:endParaRPr lang="zh-CN" altLang="en-US" dirty="0"/>
              </a:p>
            </p:txBody>
          </p:sp>
        </p:grpSp>
      </p:grpSp>
      <p:grpSp>
        <p:nvGrpSpPr>
          <p:cNvPr id="33" name="组合 32">
            <a:extLst>
              <a:ext uri="{FF2B5EF4-FFF2-40B4-BE49-F238E27FC236}">
                <a16:creationId xmlns:a16="http://schemas.microsoft.com/office/drawing/2014/main" id="{61E5DFF0-A4A7-49CD-B1A7-34F7E0C22059}"/>
              </a:ext>
            </a:extLst>
          </p:cNvPr>
          <p:cNvGrpSpPr/>
          <p:nvPr/>
        </p:nvGrpSpPr>
        <p:grpSpPr>
          <a:xfrm>
            <a:off x="8444800" y="2500532"/>
            <a:ext cx="2345119" cy="1856935"/>
            <a:chOff x="8866831" y="2625223"/>
            <a:chExt cx="2345119" cy="1856935"/>
          </a:xfrm>
        </p:grpSpPr>
        <p:sp>
          <p:nvSpPr>
            <p:cNvPr id="2" name="文本框 1">
              <a:extLst>
                <a:ext uri="{FF2B5EF4-FFF2-40B4-BE49-F238E27FC236}">
                  <a16:creationId xmlns:a16="http://schemas.microsoft.com/office/drawing/2014/main" id="{F92A069E-BBF1-4092-95AE-EF5F15F7E1FB}"/>
                </a:ext>
              </a:extLst>
            </p:cNvPr>
            <p:cNvSpPr txBox="1"/>
            <p:nvPr/>
          </p:nvSpPr>
          <p:spPr>
            <a:xfrm>
              <a:off x="9125475" y="3230524"/>
              <a:ext cx="1981180" cy="923330"/>
            </a:xfrm>
            <a:prstGeom prst="rect">
              <a:avLst/>
            </a:prstGeom>
            <a:noFill/>
          </p:spPr>
          <p:txBody>
            <a:bodyPr wrap="square" rtlCol="0">
              <a:spAutoFit/>
            </a:bodyPr>
            <a:lstStyle/>
            <a:p>
              <a:r>
                <a:rPr lang="en-US" altLang="zh-CN" dirty="0">
                  <a:solidFill>
                    <a:schemeClr val="accent1">
                      <a:lumMod val="75000"/>
                    </a:schemeClr>
                  </a:solidFill>
                </a:rPr>
                <a:t>Crafted group-level brain Connectivity</a:t>
              </a:r>
              <a:endParaRPr lang="zh-CN" altLang="en-US" dirty="0">
                <a:solidFill>
                  <a:schemeClr val="accent1">
                    <a:lumMod val="75000"/>
                  </a:schemeClr>
                </a:solidFill>
              </a:endParaRPr>
            </a:p>
          </p:txBody>
        </p:sp>
        <p:sp>
          <p:nvSpPr>
            <p:cNvPr id="4" name="双括号 3">
              <a:extLst>
                <a:ext uri="{FF2B5EF4-FFF2-40B4-BE49-F238E27FC236}">
                  <a16:creationId xmlns:a16="http://schemas.microsoft.com/office/drawing/2014/main" id="{1E122C59-B82A-44F5-BE43-930D7A6E185E}"/>
                </a:ext>
              </a:extLst>
            </p:cNvPr>
            <p:cNvSpPr/>
            <p:nvPr/>
          </p:nvSpPr>
          <p:spPr>
            <a:xfrm>
              <a:off x="8866831" y="2625223"/>
              <a:ext cx="2345119" cy="185693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5" name="右大括号 44">
            <a:extLst>
              <a:ext uri="{FF2B5EF4-FFF2-40B4-BE49-F238E27FC236}">
                <a16:creationId xmlns:a16="http://schemas.microsoft.com/office/drawing/2014/main" id="{BAF9E39B-3062-4E4F-B16F-6984A5901D55}"/>
              </a:ext>
            </a:extLst>
          </p:cNvPr>
          <p:cNvSpPr/>
          <p:nvPr/>
        </p:nvSpPr>
        <p:spPr>
          <a:xfrm>
            <a:off x="6923545" y="1290304"/>
            <a:ext cx="573074" cy="4628271"/>
          </a:xfrm>
          <a:prstGeom prst="rightBrace">
            <a:avLst>
              <a:gd name="adj1" fmla="val 8333"/>
              <a:gd name="adj2" fmla="val 506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乘号 40">
            <a:extLst>
              <a:ext uri="{FF2B5EF4-FFF2-40B4-BE49-F238E27FC236}">
                <a16:creationId xmlns:a16="http://schemas.microsoft.com/office/drawing/2014/main" id="{A3C1CFCB-89EC-45F1-B211-D522AD488F69}"/>
              </a:ext>
            </a:extLst>
          </p:cNvPr>
          <p:cNvSpPr/>
          <p:nvPr/>
        </p:nvSpPr>
        <p:spPr>
          <a:xfrm>
            <a:off x="8946537" y="4732082"/>
            <a:ext cx="1355188" cy="121996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0000"/>
              </a:highlight>
            </a:endParaRPr>
          </a:p>
        </p:txBody>
      </p:sp>
      <p:sp>
        <p:nvSpPr>
          <p:cNvPr id="46" name="矩形 45">
            <a:extLst>
              <a:ext uri="{FF2B5EF4-FFF2-40B4-BE49-F238E27FC236}">
                <a16:creationId xmlns:a16="http://schemas.microsoft.com/office/drawing/2014/main" id="{84DA9F2F-1CC9-41ED-8C7C-211C8A81F323}"/>
              </a:ext>
            </a:extLst>
          </p:cNvPr>
          <p:cNvSpPr/>
          <p:nvPr/>
        </p:nvSpPr>
        <p:spPr>
          <a:xfrm>
            <a:off x="7589368" y="5206584"/>
            <a:ext cx="4132863" cy="369332"/>
          </a:xfrm>
          <a:prstGeom prst="rect">
            <a:avLst/>
          </a:prstGeom>
        </p:spPr>
        <p:txBody>
          <a:bodyPr wrap="none">
            <a:spAutoFit/>
          </a:bodyPr>
          <a:lstStyle/>
          <a:p>
            <a:r>
              <a:rPr lang="en-US" altLang="zh-CN" dirty="0">
                <a:gradFill>
                  <a:gsLst>
                    <a:gs pos="0">
                      <a:schemeClr val="tx1"/>
                    </a:gs>
                    <a:gs pos="100000">
                      <a:schemeClr val="tx1"/>
                    </a:gs>
                  </a:gsLst>
                  <a:lin ang="5400000" scaled="1"/>
                </a:gradFill>
              </a:rPr>
              <a:t>Predict individual-level amyloid burden </a:t>
            </a:r>
            <a:endParaRPr lang="zh-CN" altLang="en-US" dirty="0"/>
          </a:p>
        </p:txBody>
      </p:sp>
      <p:pic>
        <p:nvPicPr>
          <p:cNvPr id="5" name="图片 4">
            <a:extLst>
              <a:ext uri="{FF2B5EF4-FFF2-40B4-BE49-F238E27FC236}">
                <a16:creationId xmlns:a16="http://schemas.microsoft.com/office/drawing/2014/main" id="{28A5DE83-08DE-4150-AAF7-75BFDE57D309}"/>
              </a:ext>
            </a:extLst>
          </p:cNvPr>
          <p:cNvPicPr>
            <a:picLocks noChangeAspect="1"/>
          </p:cNvPicPr>
          <p:nvPr/>
        </p:nvPicPr>
        <p:blipFill>
          <a:blip r:embed="rId9"/>
          <a:stretch>
            <a:fillRect/>
          </a:stretch>
        </p:blipFill>
        <p:spPr>
          <a:xfrm>
            <a:off x="7644233" y="968500"/>
            <a:ext cx="4138215" cy="1048348"/>
          </a:xfrm>
          <a:prstGeom prst="rect">
            <a:avLst/>
          </a:prstGeom>
        </p:spPr>
      </p:pic>
      <p:grpSp>
        <p:nvGrpSpPr>
          <p:cNvPr id="38" name="组合 37">
            <a:extLst>
              <a:ext uri="{FF2B5EF4-FFF2-40B4-BE49-F238E27FC236}">
                <a16:creationId xmlns:a16="http://schemas.microsoft.com/office/drawing/2014/main" id="{214BE0D3-C7C7-4C1B-B007-1A7B9421658D}"/>
              </a:ext>
            </a:extLst>
          </p:cNvPr>
          <p:cNvGrpSpPr/>
          <p:nvPr/>
        </p:nvGrpSpPr>
        <p:grpSpPr>
          <a:xfrm>
            <a:off x="1433741" y="503347"/>
            <a:ext cx="1998261" cy="975492"/>
            <a:chOff x="1433741" y="503347"/>
            <a:chExt cx="1998261" cy="975492"/>
          </a:xfrm>
        </p:grpSpPr>
        <p:sp>
          <p:nvSpPr>
            <p:cNvPr id="44" name="双括号 43">
              <a:extLst>
                <a:ext uri="{FF2B5EF4-FFF2-40B4-BE49-F238E27FC236}">
                  <a16:creationId xmlns:a16="http://schemas.microsoft.com/office/drawing/2014/main" id="{5E43BE6F-B962-4C33-AB08-85F324B54310}"/>
                </a:ext>
              </a:extLst>
            </p:cNvPr>
            <p:cNvSpPr/>
            <p:nvPr/>
          </p:nvSpPr>
          <p:spPr>
            <a:xfrm>
              <a:off x="1433741" y="503347"/>
              <a:ext cx="1125627" cy="97549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04AF808C-FA9D-4764-9B58-B89D4C714D35}"/>
                </a:ext>
              </a:extLst>
            </p:cNvPr>
            <p:cNvCxnSpPr/>
            <p:nvPr/>
          </p:nvCxnSpPr>
          <p:spPr>
            <a:xfrm flipH="1" flipV="1">
              <a:off x="2675011" y="991093"/>
              <a:ext cx="756991" cy="408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4F79BC1-65DC-4169-AA7D-04D680508739}"/>
                </a:ext>
              </a:extLst>
            </p:cNvPr>
            <p:cNvSpPr txBox="1"/>
            <p:nvPr/>
          </p:nvSpPr>
          <p:spPr>
            <a:xfrm>
              <a:off x="1548143" y="805397"/>
              <a:ext cx="986167" cy="369332"/>
            </a:xfrm>
            <a:prstGeom prst="rect">
              <a:avLst/>
            </a:prstGeom>
            <a:noFill/>
          </p:spPr>
          <p:txBody>
            <a:bodyPr wrap="none" rtlCol="0">
              <a:spAutoFit/>
            </a:bodyPr>
            <a:lstStyle/>
            <a:p>
              <a:r>
                <a:rPr lang="en-US" altLang="zh-CN" dirty="0">
                  <a:solidFill>
                    <a:schemeClr val="accent1"/>
                  </a:solidFill>
                </a:rPr>
                <a:t>PiB DVR</a:t>
              </a:r>
              <a:endParaRPr lang="zh-CN" altLang="en-US" dirty="0">
                <a:solidFill>
                  <a:schemeClr val="accent1"/>
                </a:solidFill>
              </a:endParaRPr>
            </a:p>
          </p:txBody>
        </p:sp>
      </p:grpSp>
      <p:grpSp>
        <p:nvGrpSpPr>
          <p:cNvPr id="52" name="组合 51">
            <a:extLst>
              <a:ext uri="{FF2B5EF4-FFF2-40B4-BE49-F238E27FC236}">
                <a16:creationId xmlns:a16="http://schemas.microsoft.com/office/drawing/2014/main" id="{B2731E16-7603-4B47-91DD-252154F6B458}"/>
              </a:ext>
            </a:extLst>
          </p:cNvPr>
          <p:cNvGrpSpPr/>
          <p:nvPr/>
        </p:nvGrpSpPr>
        <p:grpSpPr>
          <a:xfrm>
            <a:off x="1460781" y="1797509"/>
            <a:ext cx="2724229" cy="975492"/>
            <a:chOff x="1460781" y="1797509"/>
            <a:chExt cx="2724229" cy="975492"/>
          </a:xfrm>
        </p:grpSpPr>
        <p:sp>
          <p:nvSpPr>
            <p:cNvPr id="53" name="双括号 52">
              <a:extLst>
                <a:ext uri="{FF2B5EF4-FFF2-40B4-BE49-F238E27FC236}">
                  <a16:creationId xmlns:a16="http://schemas.microsoft.com/office/drawing/2014/main" id="{AA736862-EEFA-4E10-BB36-5114F0D2F35B}"/>
                </a:ext>
              </a:extLst>
            </p:cNvPr>
            <p:cNvSpPr/>
            <p:nvPr/>
          </p:nvSpPr>
          <p:spPr>
            <a:xfrm>
              <a:off x="1460781" y="1797509"/>
              <a:ext cx="1125627" cy="97549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8EF806A8-6D86-4AFC-8F48-10EDD431CF80}"/>
                </a:ext>
              </a:extLst>
            </p:cNvPr>
            <p:cNvCxnSpPr/>
            <p:nvPr/>
          </p:nvCxnSpPr>
          <p:spPr>
            <a:xfrm flipH="1">
              <a:off x="2672123" y="2248106"/>
              <a:ext cx="1512887" cy="118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F718E581-9467-459B-84AB-EB51603186B3}"/>
                </a:ext>
              </a:extLst>
            </p:cNvPr>
            <p:cNvSpPr txBox="1"/>
            <p:nvPr/>
          </p:nvSpPr>
          <p:spPr>
            <a:xfrm>
              <a:off x="1548142" y="2100589"/>
              <a:ext cx="986167" cy="369332"/>
            </a:xfrm>
            <a:prstGeom prst="rect">
              <a:avLst/>
            </a:prstGeom>
            <a:noFill/>
          </p:spPr>
          <p:txBody>
            <a:bodyPr wrap="none" rtlCol="0">
              <a:spAutoFit/>
            </a:bodyPr>
            <a:lstStyle/>
            <a:p>
              <a:r>
                <a:rPr lang="en-US" altLang="zh-CN" dirty="0">
                  <a:solidFill>
                    <a:schemeClr val="accent1"/>
                  </a:solidFill>
                </a:rPr>
                <a:t>PiB DVR</a:t>
              </a:r>
              <a:endParaRPr lang="zh-CN" altLang="en-US" dirty="0">
                <a:solidFill>
                  <a:schemeClr val="accent1"/>
                </a:solidFill>
              </a:endParaRPr>
            </a:p>
          </p:txBody>
        </p:sp>
      </p:grpSp>
      <p:sp>
        <p:nvSpPr>
          <p:cNvPr id="3" name="矩形 2">
            <a:extLst>
              <a:ext uri="{FF2B5EF4-FFF2-40B4-BE49-F238E27FC236}">
                <a16:creationId xmlns:a16="http://schemas.microsoft.com/office/drawing/2014/main" id="{36FF21B8-4D46-427B-97E8-2B1B3203C9AA}"/>
              </a:ext>
            </a:extLst>
          </p:cNvPr>
          <p:cNvSpPr/>
          <p:nvPr/>
        </p:nvSpPr>
        <p:spPr>
          <a:xfrm>
            <a:off x="2505920" y="6169987"/>
            <a:ext cx="1095172" cy="369332"/>
          </a:xfrm>
          <a:prstGeom prst="rect">
            <a:avLst/>
          </a:prstGeom>
        </p:spPr>
        <p:txBody>
          <a:bodyPr wrap="none">
            <a:spAutoFit/>
          </a:bodyPr>
          <a:lstStyle/>
          <a:p>
            <a:r>
              <a:rPr lang="en-US" altLang="zh-CN" dirty="0"/>
              <a:t>Subject 1</a:t>
            </a:r>
            <a:endParaRPr lang="zh-CN" altLang="en-US" dirty="0"/>
          </a:p>
        </p:txBody>
      </p:sp>
      <p:sp>
        <p:nvSpPr>
          <p:cNvPr id="37" name="矩形 36">
            <a:extLst>
              <a:ext uri="{FF2B5EF4-FFF2-40B4-BE49-F238E27FC236}">
                <a16:creationId xmlns:a16="http://schemas.microsoft.com/office/drawing/2014/main" id="{BEEFE444-D79D-46F0-B585-3682C6F417DB}"/>
              </a:ext>
            </a:extLst>
          </p:cNvPr>
          <p:cNvSpPr/>
          <p:nvPr/>
        </p:nvSpPr>
        <p:spPr>
          <a:xfrm>
            <a:off x="3649291" y="6169987"/>
            <a:ext cx="1095172" cy="369332"/>
          </a:xfrm>
          <a:prstGeom prst="rect">
            <a:avLst/>
          </a:prstGeom>
        </p:spPr>
        <p:txBody>
          <a:bodyPr wrap="none">
            <a:spAutoFit/>
          </a:bodyPr>
          <a:lstStyle/>
          <a:p>
            <a:r>
              <a:rPr lang="en-US" altLang="zh-CN" dirty="0"/>
              <a:t>Subject 2</a:t>
            </a:r>
            <a:endParaRPr lang="zh-CN" altLang="en-US" dirty="0"/>
          </a:p>
        </p:txBody>
      </p:sp>
      <p:sp>
        <p:nvSpPr>
          <p:cNvPr id="39" name="矩形 38">
            <a:extLst>
              <a:ext uri="{FF2B5EF4-FFF2-40B4-BE49-F238E27FC236}">
                <a16:creationId xmlns:a16="http://schemas.microsoft.com/office/drawing/2014/main" id="{D9305B69-2450-49BA-995B-1362A63B7BAB}"/>
              </a:ext>
            </a:extLst>
          </p:cNvPr>
          <p:cNvSpPr/>
          <p:nvPr/>
        </p:nvSpPr>
        <p:spPr>
          <a:xfrm>
            <a:off x="4746872" y="6169987"/>
            <a:ext cx="1095172" cy="369332"/>
          </a:xfrm>
          <a:prstGeom prst="rect">
            <a:avLst/>
          </a:prstGeom>
        </p:spPr>
        <p:txBody>
          <a:bodyPr wrap="none">
            <a:spAutoFit/>
          </a:bodyPr>
          <a:lstStyle/>
          <a:p>
            <a:r>
              <a:rPr lang="en-US" altLang="zh-CN" dirty="0"/>
              <a:t>Subject 3</a:t>
            </a:r>
            <a:endParaRPr lang="zh-CN" altLang="en-US" dirty="0"/>
          </a:p>
        </p:txBody>
      </p:sp>
      <p:pic>
        <p:nvPicPr>
          <p:cNvPr id="12" name="音频 11">
            <a:hlinkClick r:id="" action="ppaction://media"/>
            <a:extLst>
              <a:ext uri="{FF2B5EF4-FFF2-40B4-BE49-F238E27FC236}">
                <a16:creationId xmlns:a16="http://schemas.microsoft.com/office/drawing/2014/main" id="{82956119-30E1-4C7D-B3EC-EB660741414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109448168"/>
      </p:ext>
    </p:extLst>
  </p:cSld>
  <p:clrMapOvr>
    <a:masterClrMapping/>
  </p:clrMapOvr>
  <mc:AlternateContent xmlns:mc="http://schemas.openxmlformats.org/markup-compatibility/2006" xmlns:p14="http://schemas.microsoft.com/office/powerpoint/2010/main">
    <mc:Choice Requires="p14">
      <p:transition p14:dur="10" advTm="31296"/>
    </mc:Choice>
    <mc:Fallback xmlns="">
      <p:transition advTm="3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45" grpId="0" animBg="1"/>
      <p:bldP spid="41" grpId="0" animBg="1"/>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MYLOID DIFFERENCES">
            <a:extLst>
              <a:ext uri="{FF2B5EF4-FFF2-40B4-BE49-F238E27FC236}">
                <a16:creationId xmlns:a16="http://schemas.microsoft.com/office/drawing/2014/main" id="{5388E41D-8AA1-455B-BDFC-E887F619C36A}"/>
              </a:ext>
            </a:extLst>
          </p:cNvPr>
          <p:cNvSpPr txBox="1">
            <a:spLocks/>
          </p:cNvSpPr>
          <p:nvPr/>
        </p:nvSpPr>
        <p:spPr>
          <a:xfrm>
            <a:off x="1524000" y="5269"/>
            <a:ext cx="9144000" cy="847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70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094" dirty="0"/>
              <a:t>OBJECTIVES</a:t>
            </a:r>
          </a:p>
        </p:txBody>
      </p:sp>
      <p:sp>
        <p:nvSpPr>
          <p:cNvPr id="22" name="文本框 21">
            <a:extLst>
              <a:ext uri="{FF2B5EF4-FFF2-40B4-BE49-F238E27FC236}">
                <a16:creationId xmlns:a16="http://schemas.microsoft.com/office/drawing/2014/main" id="{C5EA13F1-677C-49F3-B296-89942535ECA9}"/>
              </a:ext>
            </a:extLst>
          </p:cNvPr>
          <p:cNvSpPr txBox="1"/>
          <p:nvPr/>
        </p:nvSpPr>
        <p:spPr>
          <a:xfrm>
            <a:off x="2084221" y="872441"/>
            <a:ext cx="1444460" cy="395365"/>
          </a:xfrm>
          <a:prstGeom prst="rect">
            <a:avLst/>
          </a:prstGeom>
          <a:noFill/>
        </p:spPr>
        <p:txBody>
          <a:bodyPr wrap="square" rtlCol="0">
            <a:spAutoFit/>
          </a:bodyPr>
          <a:lstStyle/>
          <a:p>
            <a:r>
              <a:rPr lang="en-US" altLang="zh-CN" sz="1969" dirty="0">
                <a:gradFill>
                  <a:gsLst>
                    <a:gs pos="0">
                      <a:schemeClr val="tx1"/>
                    </a:gs>
                    <a:gs pos="100000">
                      <a:schemeClr val="tx1"/>
                    </a:gs>
                  </a:gsLst>
                  <a:lin ang="5400000" scaled="1"/>
                </a:gradFill>
                <a:latin typeface="Gill Sans Light"/>
                <a:sym typeface="Gill Sans Light"/>
              </a:rPr>
              <a:t>Group Level</a:t>
            </a:r>
            <a:endParaRPr lang="zh-CN" altLang="en-US" sz="1969" dirty="0">
              <a:gradFill>
                <a:gsLst>
                  <a:gs pos="0">
                    <a:schemeClr val="tx1"/>
                  </a:gs>
                  <a:gs pos="100000">
                    <a:schemeClr val="tx1"/>
                  </a:gs>
                </a:gsLst>
                <a:lin ang="5400000" scaled="1"/>
              </a:gradFill>
              <a:latin typeface="Gill Sans Light"/>
              <a:sym typeface="Gill Sans Light"/>
            </a:endParaRPr>
          </a:p>
        </p:txBody>
      </p:sp>
      <p:grpSp>
        <p:nvGrpSpPr>
          <p:cNvPr id="82" name="组合 81">
            <a:extLst>
              <a:ext uri="{FF2B5EF4-FFF2-40B4-BE49-F238E27FC236}">
                <a16:creationId xmlns:a16="http://schemas.microsoft.com/office/drawing/2014/main" id="{276D4A15-73FC-464A-9B9E-3B629195EC19}"/>
              </a:ext>
            </a:extLst>
          </p:cNvPr>
          <p:cNvGrpSpPr/>
          <p:nvPr/>
        </p:nvGrpSpPr>
        <p:grpSpPr>
          <a:xfrm>
            <a:off x="7196449" y="888554"/>
            <a:ext cx="1700778" cy="5176034"/>
            <a:chOff x="7196449" y="888554"/>
            <a:chExt cx="1700778" cy="5176034"/>
          </a:xfrm>
        </p:grpSpPr>
        <p:grpSp>
          <p:nvGrpSpPr>
            <p:cNvPr id="81" name="组合 80">
              <a:extLst>
                <a:ext uri="{FF2B5EF4-FFF2-40B4-BE49-F238E27FC236}">
                  <a16:creationId xmlns:a16="http://schemas.microsoft.com/office/drawing/2014/main" id="{E0DDD88C-8731-4FC2-B52E-6B28CD16CA2A}"/>
                </a:ext>
              </a:extLst>
            </p:cNvPr>
            <p:cNvGrpSpPr/>
            <p:nvPr/>
          </p:nvGrpSpPr>
          <p:grpSpPr>
            <a:xfrm>
              <a:off x="7196449" y="888554"/>
              <a:ext cx="1700778" cy="5176034"/>
              <a:chOff x="7196449" y="888554"/>
              <a:chExt cx="1700778" cy="5176034"/>
            </a:xfrm>
          </p:grpSpPr>
          <p:grpSp>
            <p:nvGrpSpPr>
              <p:cNvPr id="33" name="组合 32">
                <a:extLst>
                  <a:ext uri="{FF2B5EF4-FFF2-40B4-BE49-F238E27FC236}">
                    <a16:creationId xmlns:a16="http://schemas.microsoft.com/office/drawing/2014/main" id="{0957DD9B-A104-4152-B447-F48983401C3C}"/>
                  </a:ext>
                </a:extLst>
              </p:cNvPr>
              <p:cNvGrpSpPr/>
              <p:nvPr/>
            </p:nvGrpSpPr>
            <p:grpSpPr>
              <a:xfrm>
                <a:off x="7597425" y="2611473"/>
                <a:ext cx="621745" cy="3453115"/>
                <a:chOff x="7597425" y="2611473"/>
                <a:chExt cx="621745" cy="3453115"/>
              </a:xfrm>
            </p:grpSpPr>
            <p:sp>
              <p:nvSpPr>
                <p:cNvPr id="47" name="动作按钮: 帮助 46">
                  <a:hlinkClick r:id="" action="ppaction://noaction" highlightClick="1"/>
                  <a:extLst>
                    <a:ext uri="{FF2B5EF4-FFF2-40B4-BE49-F238E27FC236}">
                      <a16:creationId xmlns:a16="http://schemas.microsoft.com/office/drawing/2014/main" id="{73876242-774E-4C70-B66F-1074433B8363}"/>
                    </a:ext>
                  </a:extLst>
                </p:cNvPr>
                <p:cNvSpPr/>
                <p:nvPr/>
              </p:nvSpPr>
              <p:spPr>
                <a:xfrm>
                  <a:off x="7609569" y="3402278"/>
                  <a:ext cx="609601" cy="586154"/>
                </a:xfrm>
                <a:prstGeom prst="actionButtonHelp">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动作按钮: 帮助 47">
                  <a:hlinkClick r:id="" action="ppaction://noaction" highlightClick="1"/>
                  <a:extLst>
                    <a:ext uri="{FF2B5EF4-FFF2-40B4-BE49-F238E27FC236}">
                      <a16:creationId xmlns:a16="http://schemas.microsoft.com/office/drawing/2014/main" id="{2C40C1A6-4AA6-46FB-9120-9847708B54EC}"/>
                    </a:ext>
                  </a:extLst>
                </p:cNvPr>
                <p:cNvSpPr/>
                <p:nvPr/>
              </p:nvSpPr>
              <p:spPr>
                <a:xfrm>
                  <a:off x="7597425" y="5478434"/>
                  <a:ext cx="609601" cy="586154"/>
                </a:xfrm>
                <a:prstGeom prst="actionButtonHelp">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2B81E667-6E72-456D-8B1A-61FC12227968}"/>
                    </a:ext>
                  </a:extLst>
                </p:cNvPr>
                <p:cNvSpPr/>
                <p:nvPr/>
              </p:nvSpPr>
              <p:spPr>
                <a:xfrm>
                  <a:off x="7781897" y="2611473"/>
                  <a:ext cx="264941" cy="58615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4F53FC85-EC1E-46B7-9539-EC138D221711}"/>
                    </a:ext>
                  </a:extLst>
                </p:cNvPr>
                <p:cNvSpPr/>
                <p:nvPr/>
              </p:nvSpPr>
              <p:spPr>
                <a:xfrm>
                  <a:off x="7781897" y="4394552"/>
                  <a:ext cx="264941" cy="58615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B2BCA12E-50E5-444C-A457-01B484C1BED0}"/>
                  </a:ext>
                </a:extLst>
              </p:cNvPr>
              <p:cNvSpPr txBox="1"/>
              <p:nvPr/>
            </p:nvSpPr>
            <p:spPr>
              <a:xfrm>
                <a:off x="7196449" y="888554"/>
                <a:ext cx="1700778" cy="395365"/>
              </a:xfrm>
              <a:prstGeom prst="rect">
                <a:avLst/>
              </a:prstGeom>
              <a:noFill/>
            </p:spPr>
            <p:txBody>
              <a:bodyPr wrap="square" rtlCol="0">
                <a:spAutoFit/>
              </a:bodyPr>
              <a:lstStyle/>
              <a:p>
                <a:r>
                  <a:rPr lang="en-US" altLang="zh-CN" sz="1969" dirty="0">
                    <a:gradFill>
                      <a:gsLst>
                        <a:gs pos="0">
                          <a:schemeClr val="tx1"/>
                        </a:gs>
                        <a:gs pos="100000">
                          <a:schemeClr val="tx1"/>
                        </a:gs>
                      </a:gsLst>
                      <a:lin ang="5400000" scaled="1"/>
                    </a:gradFill>
                    <a:latin typeface="Gill Sans Light"/>
                    <a:sym typeface="Gill Sans Light"/>
                  </a:rPr>
                  <a:t>Individual Level</a:t>
                </a:r>
                <a:endParaRPr lang="zh-CN" altLang="en-US" sz="1969" b="1" i="1" dirty="0">
                  <a:gradFill>
                    <a:gsLst>
                      <a:gs pos="0">
                        <a:schemeClr val="tx1"/>
                      </a:gs>
                      <a:gs pos="100000">
                        <a:schemeClr val="tx1"/>
                      </a:gs>
                    </a:gsLst>
                    <a:lin ang="5400000" scaled="1"/>
                  </a:gradFill>
                  <a:latin typeface="Gill Sans Light"/>
                  <a:sym typeface="Gill Sans Light"/>
                </a:endParaRPr>
              </a:p>
            </p:txBody>
          </p:sp>
        </p:grpSp>
        <p:pic>
          <p:nvPicPr>
            <p:cNvPr id="53" name="图片 52">
              <a:extLst>
                <a:ext uri="{FF2B5EF4-FFF2-40B4-BE49-F238E27FC236}">
                  <a16:creationId xmlns:a16="http://schemas.microsoft.com/office/drawing/2014/main" id="{43825A83-94CC-419D-9B87-3A587028136A}"/>
                </a:ext>
              </a:extLst>
            </p:cNvPr>
            <p:cNvPicPr>
              <a:picLocks noChangeAspect="1"/>
            </p:cNvPicPr>
            <p:nvPr/>
          </p:nvPicPr>
          <p:blipFill>
            <a:blip r:embed="rId6"/>
            <a:stretch>
              <a:fillRect/>
            </a:stretch>
          </p:blipFill>
          <p:spPr>
            <a:xfrm>
              <a:off x="7597425" y="1457834"/>
              <a:ext cx="667293" cy="848254"/>
            </a:xfrm>
            <a:prstGeom prst="rect">
              <a:avLst/>
            </a:prstGeom>
          </p:spPr>
        </p:pic>
      </p:grpSp>
      <p:grpSp>
        <p:nvGrpSpPr>
          <p:cNvPr id="83" name="组合 82">
            <a:extLst>
              <a:ext uri="{FF2B5EF4-FFF2-40B4-BE49-F238E27FC236}">
                <a16:creationId xmlns:a16="http://schemas.microsoft.com/office/drawing/2014/main" id="{25595D9C-45A1-4B8F-AC8F-456BF17D27EF}"/>
              </a:ext>
            </a:extLst>
          </p:cNvPr>
          <p:cNvGrpSpPr/>
          <p:nvPr/>
        </p:nvGrpSpPr>
        <p:grpSpPr>
          <a:xfrm>
            <a:off x="8420456" y="1386844"/>
            <a:ext cx="3546151" cy="4028396"/>
            <a:chOff x="8420456" y="1386844"/>
            <a:chExt cx="3546151" cy="4028396"/>
          </a:xfrm>
        </p:grpSpPr>
        <p:pic>
          <p:nvPicPr>
            <p:cNvPr id="54" name="图片 53">
              <a:extLst>
                <a:ext uri="{FF2B5EF4-FFF2-40B4-BE49-F238E27FC236}">
                  <a16:creationId xmlns:a16="http://schemas.microsoft.com/office/drawing/2014/main" id="{8CF66DA2-1858-466D-93D8-78FB0F6E7F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968" y="1386844"/>
              <a:ext cx="791921" cy="951933"/>
            </a:xfrm>
            <a:prstGeom prst="rect">
              <a:avLst/>
            </a:prstGeom>
          </p:spPr>
        </p:pic>
        <p:sp>
          <p:nvSpPr>
            <p:cNvPr id="55" name="加号 54">
              <a:extLst>
                <a:ext uri="{FF2B5EF4-FFF2-40B4-BE49-F238E27FC236}">
                  <a16:creationId xmlns:a16="http://schemas.microsoft.com/office/drawing/2014/main" id="{2C21144A-E8AA-4901-840F-9562995374D9}"/>
                </a:ext>
              </a:extLst>
            </p:cNvPr>
            <p:cNvSpPr/>
            <p:nvPr/>
          </p:nvSpPr>
          <p:spPr>
            <a:xfrm>
              <a:off x="8420456" y="1613190"/>
              <a:ext cx="418024" cy="42157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86BD9BDB-ED29-4171-A262-D450FD1233C0}"/>
                </a:ext>
              </a:extLst>
            </p:cNvPr>
            <p:cNvGrpSpPr/>
            <p:nvPr/>
          </p:nvGrpSpPr>
          <p:grpSpPr>
            <a:xfrm>
              <a:off x="8537707" y="3497235"/>
              <a:ext cx="3428900" cy="1918005"/>
              <a:chOff x="8537707" y="3476153"/>
              <a:chExt cx="3428900" cy="1918005"/>
            </a:xfrm>
          </p:grpSpPr>
          <p:sp>
            <p:nvSpPr>
              <p:cNvPr id="12" name="矩形 11">
                <a:extLst>
                  <a:ext uri="{FF2B5EF4-FFF2-40B4-BE49-F238E27FC236}">
                    <a16:creationId xmlns:a16="http://schemas.microsoft.com/office/drawing/2014/main" id="{13EEC649-F035-44E9-A41D-925BDB06DFF7}"/>
                  </a:ext>
                </a:extLst>
              </p:cNvPr>
              <p:cNvSpPr/>
              <p:nvPr/>
            </p:nvSpPr>
            <p:spPr>
              <a:xfrm>
                <a:off x="8623466" y="4027767"/>
                <a:ext cx="3294773" cy="1200329"/>
              </a:xfrm>
              <a:prstGeom prst="rect">
                <a:avLst/>
              </a:prstGeom>
            </p:spPr>
            <p:txBody>
              <a:bodyPr wrap="square">
                <a:spAutoFit/>
              </a:bodyPr>
              <a:lstStyle/>
              <a:p>
                <a:r>
                  <a:rPr lang="en-US" altLang="zh-CN" dirty="0">
                    <a:gradFill>
                      <a:gsLst>
                        <a:gs pos="0">
                          <a:schemeClr val="tx1"/>
                        </a:gs>
                        <a:gs pos="100000">
                          <a:schemeClr val="tx1"/>
                        </a:gs>
                      </a:gsLst>
                      <a:lin ang="5400000" scaled="1"/>
                    </a:gradFill>
                  </a:rPr>
                  <a:t>Make Individual level prediction using both the group level trend and the participant’s baseline imaging data.</a:t>
                </a:r>
              </a:p>
            </p:txBody>
          </p:sp>
          <p:sp>
            <p:nvSpPr>
              <p:cNvPr id="56" name="矩形 55">
                <a:extLst>
                  <a:ext uri="{FF2B5EF4-FFF2-40B4-BE49-F238E27FC236}">
                    <a16:creationId xmlns:a16="http://schemas.microsoft.com/office/drawing/2014/main" id="{540BDE92-74E8-4CBE-A8CA-638895397085}"/>
                  </a:ext>
                </a:extLst>
              </p:cNvPr>
              <p:cNvSpPr/>
              <p:nvPr/>
            </p:nvSpPr>
            <p:spPr>
              <a:xfrm>
                <a:off x="8537707" y="3902475"/>
                <a:ext cx="3428900" cy="14916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ED27A2E4-4461-47B7-81A1-7471CA4F70EA}"/>
                  </a:ext>
                </a:extLst>
              </p:cNvPr>
              <p:cNvSpPr txBox="1"/>
              <p:nvPr/>
            </p:nvSpPr>
            <p:spPr>
              <a:xfrm>
                <a:off x="9284402" y="3476153"/>
                <a:ext cx="2402928" cy="369332"/>
              </a:xfrm>
              <a:prstGeom prst="rect">
                <a:avLst/>
              </a:prstGeom>
              <a:noFill/>
            </p:spPr>
            <p:txBody>
              <a:bodyPr wrap="square" rtlCol="0">
                <a:spAutoFit/>
              </a:bodyPr>
              <a:lstStyle/>
              <a:p>
                <a:r>
                  <a:rPr lang="en-US" altLang="zh-CN" dirty="0"/>
                  <a:t>Individual Variations</a:t>
                </a:r>
                <a:endParaRPr lang="zh-CN" altLang="en-US" dirty="0"/>
              </a:p>
            </p:txBody>
          </p:sp>
        </p:grpSp>
        <p:sp>
          <p:nvSpPr>
            <p:cNvPr id="3" name="箭头: 左弧形 2">
              <a:extLst>
                <a:ext uri="{FF2B5EF4-FFF2-40B4-BE49-F238E27FC236}">
                  <a16:creationId xmlns:a16="http://schemas.microsoft.com/office/drawing/2014/main" id="{B812D707-822F-46AB-BAC1-1724887E9F59}"/>
                </a:ext>
              </a:extLst>
            </p:cNvPr>
            <p:cNvSpPr/>
            <p:nvPr/>
          </p:nvSpPr>
          <p:spPr>
            <a:xfrm flipH="1" flipV="1">
              <a:off x="9859988" y="1825913"/>
              <a:ext cx="933545" cy="17124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 name="组合 3">
            <a:extLst>
              <a:ext uri="{FF2B5EF4-FFF2-40B4-BE49-F238E27FC236}">
                <a16:creationId xmlns:a16="http://schemas.microsoft.com/office/drawing/2014/main" id="{16023D84-FC93-43A3-ADE8-3C3764508C79}"/>
              </a:ext>
            </a:extLst>
          </p:cNvPr>
          <p:cNvGrpSpPr/>
          <p:nvPr/>
        </p:nvGrpSpPr>
        <p:grpSpPr>
          <a:xfrm>
            <a:off x="38794" y="956141"/>
            <a:ext cx="4817039" cy="1454748"/>
            <a:chOff x="38794" y="956141"/>
            <a:chExt cx="4817039" cy="1454748"/>
          </a:xfrm>
        </p:grpSpPr>
        <p:pic>
          <p:nvPicPr>
            <p:cNvPr id="5" name="图片 4">
              <a:extLst>
                <a:ext uri="{FF2B5EF4-FFF2-40B4-BE49-F238E27FC236}">
                  <a16:creationId xmlns:a16="http://schemas.microsoft.com/office/drawing/2014/main" id="{100D49E3-C4C3-4264-AF4D-9F657D1CAB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94" y="976360"/>
              <a:ext cx="791921" cy="951933"/>
            </a:xfrm>
            <a:prstGeom prst="rect">
              <a:avLst/>
            </a:prstGeom>
          </p:spPr>
        </p:pic>
        <p:sp>
          <p:nvSpPr>
            <p:cNvPr id="8" name="加号 7">
              <a:extLst>
                <a:ext uri="{FF2B5EF4-FFF2-40B4-BE49-F238E27FC236}">
                  <a16:creationId xmlns:a16="http://schemas.microsoft.com/office/drawing/2014/main" id="{782BBF1B-1F8A-49C8-976C-851FE12497D8}"/>
                </a:ext>
              </a:extLst>
            </p:cNvPr>
            <p:cNvSpPr/>
            <p:nvPr/>
          </p:nvSpPr>
          <p:spPr>
            <a:xfrm>
              <a:off x="851274" y="1353744"/>
              <a:ext cx="264046" cy="33838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EE628549-44F4-4D18-8EE1-EDA91041CF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8449" y="1458956"/>
              <a:ext cx="791921" cy="951933"/>
            </a:xfrm>
            <a:prstGeom prst="rect">
              <a:avLst/>
            </a:prstGeom>
          </p:spPr>
        </p:pic>
        <p:sp>
          <p:nvSpPr>
            <p:cNvPr id="64" name="加号 63">
              <a:extLst>
                <a:ext uri="{FF2B5EF4-FFF2-40B4-BE49-F238E27FC236}">
                  <a16:creationId xmlns:a16="http://schemas.microsoft.com/office/drawing/2014/main" id="{E03B2E21-70EA-4BCE-898C-7E5370C1581A}"/>
                </a:ext>
              </a:extLst>
            </p:cNvPr>
            <p:cNvSpPr/>
            <p:nvPr/>
          </p:nvSpPr>
          <p:spPr>
            <a:xfrm>
              <a:off x="2700929" y="1836340"/>
              <a:ext cx="264046" cy="33838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AEEDEAEC-9060-487E-8C97-DDA76C9CF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307" y="956141"/>
              <a:ext cx="791921" cy="951933"/>
            </a:xfrm>
            <a:prstGeom prst="rect">
              <a:avLst/>
            </a:prstGeom>
          </p:spPr>
        </p:pic>
        <p:sp>
          <p:nvSpPr>
            <p:cNvPr id="72" name="加号 71">
              <a:extLst>
                <a:ext uri="{FF2B5EF4-FFF2-40B4-BE49-F238E27FC236}">
                  <a16:creationId xmlns:a16="http://schemas.microsoft.com/office/drawing/2014/main" id="{45543285-BB70-47C5-9B4E-00CE675DF3A5}"/>
                </a:ext>
              </a:extLst>
            </p:cNvPr>
            <p:cNvSpPr/>
            <p:nvPr/>
          </p:nvSpPr>
          <p:spPr>
            <a:xfrm>
              <a:off x="4591787" y="1333525"/>
              <a:ext cx="264046" cy="33838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42589CA-1CFC-4ED4-B44F-992F65DF21B0}"/>
              </a:ext>
            </a:extLst>
          </p:cNvPr>
          <p:cNvGrpSpPr/>
          <p:nvPr/>
        </p:nvGrpSpPr>
        <p:grpSpPr>
          <a:xfrm>
            <a:off x="743533" y="1014610"/>
            <a:ext cx="5800713" cy="5719522"/>
            <a:chOff x="743533" y="1014610"/>
            <a:chExt cx="5800713" cy="5719522"/>
          </a:xfrm>
        </p:grpSpPr>
        <p:grpSp>
          <p:nvGrpSpPr>
            <p:cNvPr id="17" name="组合 16">
              <a:extLst>
                <a:ext uri="{FF2B5EF4-FFF2-40B4-BE49-F238E27FC236}">
                  <a16:creationId xmlns:a16="http://schemas.microsoft.com/office/drawing/2014/main" id="{EF364327-539A-491D-89CD-FFC1581148CA}"/>
                </a:ext>
              </a:extLst>
            </p:cNvPr>
            <p:cNvGrpSpPr/>
            <p:nvPr/>
          </p:nvGrpSpPr>
          <p:grpSpPr>
            <a:xfrm>
              <a:off x="5839948" y="1323777"/>
              <a:ext cx="704298" cy="4740811"/>
              <a:chOff x="3270235" y="1252957"/>
              <a:chExt cx="704298" cy="4740811"/>
            </a:xfrm>
          </p:grpSpPr>
          <p:sp>
            <p:nvSpPr>
              <p:cNvPr id="18" name="箭头: 下 17">
                <a:extLst>
                  <a:ext uri="{FF2B5EF4-FFF2-40B4-BE49-F238E27FC236}">
                    <a16:creationId xmlns:a16="http://schemas.microsoft.com/office/drawing/2014/main" id="{72E4FE2F-7AF0-4FF8-BEDB-96156752B104}"/>
                  </a:ext>
                </a:extLst>
              </p:cNvPr>
              <p:cNvSpPr/>
              <p:nvPr/>
            </p:nvSpPr>
            <p:spPr>
              <a:xfrm>
                <a:off x="3270235" y="1252957"/>
                <a:ext cx="264941" cy="474081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C35FA8C-0383-4C25-A6BE-F55DD2F972B0}"/>
                  </a:ext>
                </a:extLst>
              </p:cNvPr>
              <p:cNvSpPr txBox="1"/>
              <p:nvPr/>
            </p:nvSpPr>
            <p:spPr>
              <a:xfrm>
                <a:off x="3512868" y="1630341"/>
                <a:ext cx="461665" cy="4250887"/>
              </a:xfrm>
              <a:prstGeom prst="rect">
                <a:avLst/>
              </a:prstGeom>
              <a:noFill/>
            </p:spPr>
            <p:txBody>
              <a:bodyPr vert="eaVert" wrap="square" rtlCol="0">
                <a:spAutoFit/>
              </a:bodyPr>
              <a:lstStyle/>
              <a:p>
                <a:r>
                  <a:rPr lang="en-US" altLang="zh-CN" dirty="0"/>
                  <a:t>Amyloid Burden Progresses Over Time</a:t>
                </a:r>
                <a:endParaRPr lang="zh-CN" altLang="en-US" dirty="0"/>
              </a:p>
            </p:txBody>
          </p:sp>
        </p:grpSp>
        <p:grpSp>
          <p:nvGrpSpPr>
            <p:cNvPr id="2" name="组合 1">
              <a:extLst>
                <a:ext uri="{FF2B5EF4-FFF2-40B4-BE49-F238E27FC236}">
                  <a16:creationId xmlns:a16="http://schemas.microsoft.com/office/drawing/2014/main" id="{53CE6E0C-E3A4-4AE5-906A-FE11DA1D7BC4}"/>
                </a:ext>
              </a:extLst>
            </p:cNvPr>
            <p:cNvGrpSpPr/>
            <p:nvPr/>
          </p:nvGrpSpPr>
          <p:grpSpPr>
            <a:xfrm>
              <a:off x="743533" y="1014610"/>
              <a:ext cx="5100205" cy="5719522"/>
              <a:chOff x="743533" y="1014610"/>
              <a:chExt cx="5100205" cy="5719522"/>
            </a:xfrm>
          </p:grpSpPr>
          <p:pic>
            <p:nvPicPr>
              <p:cNvPr id="23" name="图片 22">
                <a:extLst>
                  <a:ext uri="{FF2B5EF4-FFF2-40B4-BE49-F238E27FC236}">
                    <a16:creationId xmlns:a16="http://schemas.microsoft.com/office/drawing/2014/main" id="{57B09AFD-1D15-42BF-BA57-A2DD9E699BE8}"/>
                  </a:ext>
                </a:extLst>
              </p:cNvPr>
              <p:cNvPicPr>
                <a:picLocks noChangeAspect="1"/>
              </p:cNvPicPr>
              <p:nvPr/>
            </p:nvPicPr>
            <p:blipFill>
              <a:blip r:embed="rId6"/>
              <a:stretch>
                <a:fillRect/>
              </a:stretch>
            </p:blipFill>
            <p:spPr>
              <a:xfrm>
                <a:off x="1136278" y="1034829"/>
                <a:ext cx="667293" cy="848254"/>
              </a:xfrm>
              <a:prstGeom prst="rect">
                <a:avLst/>
              </a:prstGeom>
            </p:spPr>
          </p:pic>
          <p:pic>
            <p:nvPicPr>
              <p:cNvPr id="26" name="图片 25">
                <a:extLst>
                  <a:ext uri="{FF2B5EF4-FFF2-40B4-BE49-F238E27FC236}">
                    <a16:creationId xmlns:a16="http://schemas.microsoft.com/office/drawing/2014/main" id="{015F56C0-4897-4E55-B332-E2DE264C3137}"/>
                  </a:ext>
                </a:extLst>
              </p:cNvPr>
              <p:cNvPicPr>
                <a:picLocks noChangeAspect="1"/>
              </p:cNvPicPr>
              <p:nvPr/>
            </p:nvPicPr>
            <p:blipFill>
              <a:blip r:embed="rId8"/>
              <a:stretch>
                <a:fillRect/>
              </a:stretch>
            </p:blipFill>
            <p:spPr>
              <a:xfrm flipH="1">
                <a:off x="1132258" y="2815430"/>
                <a:ext cx="671313" cy="847974"/>
              </a:xfrm>
              <a:prstGeom prst="rect">
                <a:avLst/>
              </a:prstGeom>
            </p:spPr>
          </p:pic>
          <p:pic>
            <p:nvPicPr>
              <p:cNvPr id="29" name="图片 28">
                <a:extLst>
                  <a:ext uri="{FF2B5EF4-FFF2-40B4-BE49-F238E27FC236}">
                    <a16:creationId xmlns:a16="http://schemas.microsoft.com/office/drawing/2014/main" id="{DB3F6EBD-0188-4006-AC62-C46B68FDA8B9}"/>
                  </a:ext>
                </a:extLst>
              </p:cNvPr>
              <p:cNvPicPr>
                <a:picLocks noChangeAspect="1"/>
              </p:cNvPicPr>
              <p:nvPr/>
            </p:nvPicPr>
            <p:blipFill>
              <a:blip r:embed="rId9"/>
              <a:stretch>
                <a:fillRect/>
              </a:stretch>
            </p:blipFill>
            <p:spPr>
              <a:xfrm>
                <a:off x="1221993" y="4841562"/>
                <a:ext cx="667293" cy="839771"/>
              </a:xfrm>
              <a:prstGeom prst="rect">
                <a:avLst/>
              </a:prstGeom>
            </p:spPr>
          </p:pic>
          <p:sp>
            <p:nvSpPr>
              <p:cNvPr id="51" name="箭头: 下 50">
                <a:extLst>
                  <a:ext uri="{FF2B5EF4-FFF2-40B4-BE49-F238E27FC236}">
                    <a16:creationId xmlns:a16="http://schemas.microsoft.com/office/drawing/2014/main" id="{348E96D6-203F-4E84-B367-76E046C654CC}"/>
                  </a:ext>
                </a:extLst>
              </p:cNvPr>
              <p:cNvSpPr/>
              <p:nvPr/>
            </p:nvSpPr>
            <p:spPr>
              <a:xfrm>
                <a:off x="1373200" y="2094350"/>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下 57">
                <a:extLst>
                  <a:ext uri="{FF2B5EF4-FFF2-40B4-BE49-F238E27FC236}">
                    <a16:creationId xmlns:a16="http://schemas.microsoft.com/office/drawing/2014/main" id="{3EC9546A-FAE8-4837-84AB-BAA1CEBB09C0}"/>
                  </a:ext>
                </a:extLst>
              </p:cNvPr>
              <p:cNvSpPr/>
              <p:nvPr/>
            </p:nvSpPr>
            <p:spPr>
              <a:xfrm>
                <a:off x="1357156" y="3884722"/>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72137AF7-7EC7-4AA7-BA0F-0233BB769186}"/>
                  </a:ext>
                </a:extLst>
              </p:cNvPr>
              <p:cNvSpPr/>
              <p:nvPr/>
            </p:nvSpPr>
            <p:spPr>
              <a:xfrm>
                <a:off x="743533" y="6052019"/>
                <a:ext cx="1095172" cy="369332"/>
              </a:xfrm>
              <a:prstGeom prst="rect">
                <a:avLst/>
              </a:prstGeom>
            </p:spPr>
            <p:txBody>
              <a:bodyPr wrap="none">
                <a:spAutoFit/>
              </a:bodyPr>
              <a:lstStyle/>
              <a:p>
                <a:r>
                  <a:rPr lang="en-US" altLang="zh-CN" dirty="0"/>
                  <a:t>Subject 1</a:t>
                </a:r>
                <a:endParaRPr lang="zh-CN" altLang="en-US" dirty="0"/>
              </a:p>
            </p:txBody>
          </p:sp>
          <p:pic>
            <p:nvPicPr>
              <p:cNvPr id="61" name="图片 60">
                <a:extLst>
                  <a:ext uri="{FF2B5EF4-FFF2-40B4-BE49-F238E27FC236}">
                    <a16:creationId xmlns:a16="http://schemas.microsoft.com/office/drawing/2014/main" id="{15B4B834-92A2-40CD-8C18-C8E85C035BEB}"/>
                  </a:ext>
                </a:extLst>
              </p:cNvPr>
              <p:cNvPicPr>
                <a:picLocks noChangeAspect="1"/>
              </p:cNvPicPr>
              <p:nvPr/>
            </p:nvPicPr>
            <p:blipFill>
              <a:blip r:embed="rId6"/>
              <a:stretch>
                <a:fillRect/>
              </a:stretch>
            </p:blipFill>
            <p:spPr>
              <a:xfrm>
                <a:off x="2985933" y="1517425"/>
                <a:ext cx="667293" cy="848254"/>
              </a:xfrm>
              <a:prstGeom prst="rect">
                <a:avLst/>
              </a:prstGeom>
            </p:spPr>
          </p:pic>
          <p:pic>
            <p:nvPicPr>
              <p:cNvPr id="62" name="图片 61">
                <a:extLst>
                  <a:ext uri="{FF2B5EF4-FFF2-40B4-BE49-F238E27FC236}">
                    <a16:creationId xmlns:a16="http://schemas.microsoft.com/office/drawing/2014/main" id="{C68A0D36-7550-46CA-A8DE-921B979C47E3}"/>
                  </a:ext>
                </a:extLst>
              </p:cNvPr>
              <p:cNvPicPr>
                <a:picLocks noChangeAspect="1"/>
              </p:cNvPicPr>
              <p:nvPr/>
            </p:nvPicPr>
            <p:blipFill>
              <a:blip r:embed="rId8"/>
              <a:stretch>
                <a:fillRect/>
              </a:stretch>
            </p:blipFill>
            <p:spPr>
              <a:xfrm flipH="1">
                <a:off x="2981913" y="3298026"/>
                <a:ext cx="671313" cy="847974"/>
              </a:xfrm>
              <a:prstGeom prst="rect">
                <a:avLst/>
              </a:prstGeom>
            </p:spPr>
          </p:pic>
          <p:pic>
            <p:nvPicPr>
              <p:cNvPr id="63" name="图片 62">
                <a:extLst>
                  <a:ext uri="{FF2B5EF4-FFF2-40B4-BE49-F238E27FC236}">
                    <a16:creationId xmlns:a16="http://schemas.microsoft.com/office/drawing/2014/main" id="{EF9A9345-A7FD-4ECA-8A12-0BA46106CA12}"/>
                  </a:ext>
                </a:extLst>
              </p:cNvPr>
              <p:cNvPicPr>
                <a:picLocks noChangeAspect="1"/>
              </p:cNvPicPr>
              <p:nvPr/>
            </p:nvPicPr>
            <p:blipFill>
              <a:blip r:embed="rId9"/>
              <a:stretch>
                <a:fillRect/>
              </a:stretch>
            </p:blipFill>
            <p:spPr>
              <a:xfrm>
                <a:off x="3071648" y="5324158"/>
                <a:ext cx="667293" cy="839771"/>
              </a:xfrm>
              <a:prstGeom prst="rect">
                <a:avLst/>
              </a:prstGeom>
            </p:spPr>
          </p:pic>
          <p:sp>
            <p:nvSpPr>
              <p:cNvPr id="65" name="箭头: 下 64">
                <a:extLst>
                  <a:ext uri="{FF2B5EF4-FFF2-40B4-BE49-F238E27FC236}">
                    <a16:creationId xmlns:a16="http://schemas.microsoft.com/office/drawing/2014/main" id="{CDF8D400-9E23-46B3-B589-7DA7986B0F41}"/>
                  </a:ext>
                </a:extLst>
              </p:cNvPr>
              <p:cNvSpPr/>
              <p:nvPr/>
            </p:nvSpPr>
            <p:spPr>
              <a:xfrm>
                <a:off x="3222855" y="2576946"/>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下 65">
                <a:extLst>
                  <a:ext uri="{FF2B5EF4-FFF2-40B4-BE49-F238E27FC236}">
                    <a16:creationId xmlns:a16="http://schemas.microsoft.com/office/drawing/2014/main" id="{ABBB91D0-B099-4EF6-A1BD-38995A9F7580}"/>
                  </a:ext>
                </a:extLst>
              </p:cNvPr>
              <p:cNvSpPr/>
              <p:nvPr/>
            </p:nvSpPr>
            <p:spPr>
              <a:xfrm>
                <a:off x="3206811" y="4367318"/>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287C4B9E-5E41-4B11-B16B-E48A2A831AA6}"/>
                  </a:ext>
                </a:extLst>
              </p:cNvPr>
              <p:cNvSpPr/>
              <p:nvPr/>
            </p:nvSpPr>
            <p:spPr>
              <a:xfrm>
                <a:off x="2857708" y="6364800"/>
                <a:ext cx="1095172" cy="369332"/>
              </a:xfrm>
              <a:prstGeom prst="rect">
                <a:avLst/>
              </a:prstGeom>
            </p:spPr>
            <p:txBody>
              <a:bodyPr wrap="none">
                <a:spAutoFit/>
              </a:bodyPr>
              <a:lstStyle/>
              <a:p>
                <a:r>
                  <a:rPr lang="en-US" altLang="zh-CN" dirty="0"/>
                  <a:t>Subject 2</a:t>
                </a:r>
                <a:endParaRPr lang="zh-CN" altLang="en-US" dirty="0"/>
              </a:p>
            </p:txBody>
          </p:sp>
          <p:pic>
            <p:nvPicPr>
              <p:cNvPr id="69" name="图片 68">
                <a:extLst>
                  <a:ext uri="{FF2B5EF4-FFF2-40B4-BE49-F238E27FC236}">
                    <a16:creationId xmlns:a16="http://schemas.microsoft.com/office/drawing/2014/main" id="{A6212736-F5A0-4D91-94D7-72D421C54AF9}"/>
                  </a:ext>
                </a:extLst>
              </p:cNvPr>
              <p:cNvPicPr>
                <a:picLocks noChangeAspect="1"/>
              </p:cNvPicPr>
              <p:nvPr/>
            </p:nvPicPr>
            <p:blipFill>
              <a:blip r:embed="rId6"/>
              <a:stretch>
                <a:fillRect/>
              </a:stretch>
            </p:blipFill>
            <p:spPr>
              <a:xfrm>
                <a:off x="4876791" y="1014610"/>
                <a:ext cx="667293" cy="848254"/>
              </a:xfrm>
              <a:prstGeom prst="rect">
                <a:avLst/>
              </a:prstGeom>
            </p:spPr>
          </p:pic>
          <p:pic>
            <p:nvPicPr>
              <p:cNvPr id="70" name="图片 69">
                <a:extLst>
                  <a:ext uri="{FF2B5EF4-FFF2-40B4-BE49-F238E27FC236}">
                    <a16:creationId xmlns:a16="http://schemas.microsoft.com/office/drawing/2014/main" id="{AD290D44-CAF5-42A2-A625-758C3DC01432}"/>
                  </a:ext>
                </a:extLst>
              </p:cNvPr>
              <p:cNvPicPr>
                <a:picLocks noChangeAspect="1"/>
              </p:cNvPicPr>
              <p:nvPr/>
            </p:nvPicPr>
            <p:blipFill>
              <a:blip r:embed="rId8"/>
              <a:stretch>
                <a:fillRect/>
              </a:stretch>
            </p:blipFill>
            <p:spPr>
              <a:xfrm flipH="1">
                <a:off x="4872771" y="2795211"/>
                <a:ext cx="671313" cy="847974"/>
              </a:xfrm>
              <a:prstGeom prst="rect">
                <a:avLst/>
              </a:prstGeom>
            </p:spPr>
          </p:pic>
          <p:pic>
            <p:nvPicPr>
              <p:cNvPr id="71" name="图片 70">
                <a:extLst>
                  <a:ext uri="{FF2B5EF4-FFF2-40B4-BE49-F238E27FC236}">
                    <a16:creationId xmlns:a16="http://schemas.microsoft.com/office/drawing/2014/main" id="{DD8B495D-E519-4FAC-9D19-14F7B975C2EA}"/>
                  </a:ext>
                </a:extLst>
              </p:cNvPr>
              <p:cNvPicPr>
                <a:picLocks noChangeAspect="1"/>
              </p:cNvPicPr>
              <p:nvPr/>
            </p:nvPicPr>
            <p:blipFill>
              <a:blip r:embed="rId9"/>
              <a:stretch>
                <a:fillRect/>
              </a:stretch>
            </p:blipFill>
            <p:spPr>
              <a:xfrm>
                <a:off x="4962506" y="4821343"/>
                <a:ext cx="667293" cy="839771"/>
              </a:xfrm>
              <a:prstGeom prst="rect">
                <a:avLst/>
              </a:prstGeom>
            </p:spPr>
          </p:pic>
          <p:sp>
            <p:nvSpPr>
              <p:cNvPr id="73" name="箭头: 下 72">
                <a:extLst>
                  <a:ext uri="{FF2B5EF4-FFF2-40B4-BE49-F238E27FC236}">
                    <a16:creationId xmlns:a16="http://schemas.microsoft.com/office/drawing/2014/main" id="{AA9EC9D9-5BF3-4946-9149-DA7637AD02D6}"/>
                  </a:ext>
                </a:extLst>
              </p:cNvPr>
              <p:cNvSpPr/>
              <p:nvPr/>
            </p:nvSpPr>
            <p:spPr>
              <a:xfrm>
                <a:off x="5113713" y="2074131"/>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下 73">
                <a:extLst>
                  <a:ext uri="{FF2B5EF4-FFF2-40B4-BE49-F238E27FC236}">
                    <a16:creationId xmlns:a16="http://schemas.microsoft.com/office/drawing/2014/main" id="{FB67EC0E-EAC9-44F8-AF04-4FB2826A5845}"/>
                  </a:ext>
                </a:extLst>
              </p:cNvPr>
              <p:cNvSpPr/>
              <p:nvPr/>
            </p:nvSpPr>
            <p:spPr>
              <a:xfrm>
                <a:off x="5097669" y="3864503"/>
                <a:ext cx="264941" cy="586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6BED0B8-449D-4F47-82FE-EEF011FFF618}"/>
                  </a:ext>
                </a:extLst>
              </p:cNvPr>
              <p:cNvSpPr/>
              <p:nvPr/>
            </p:nvSpPr>
            <p:spPr>
              <a:xfrm>
                <a:off x="4748566" y="6127067"/>
                <a:ext cx="1095172" cy="369332"/>
              </a:xfrm>
              <a:prstGeom prst="rect">
                <a:avLst/>
              </a:prstGeom>
            </p:spPr>
            <p:txBody>
              <a:bodyPr wrap="none">
                <a:spAutoFit/>
              </a:bodyPr>
              <a:lstStyle/>
              <a:p>
                <a:r>
                  <a:rPr lang="en-US" altLang="zh-CN" dirty="0"/>
                  <a:t>Subject 3</a:t>
                </a:r>
                <a:endParaRPr lang="zh-CN" altLang="en-US" dirty="0"/>
              </a:p>
            </p:txBody>
          </p:sp>
        </p:grpSp>
      </p:grpSp>
      <p:grpSp>
        <p:nvGrpSpPr>
          <p:cNvPr id="42" name="组合 41">
            <a:extLst>
              <a:ext uri="{FF2B5EF4-FFF2-40B4-BE49-F238E27FC236}">
                <a16:creationId xmlns:a16="http://schemas.microsoft.com/office/drawing/2014/main" id="{BA80D671-C6B9-440F-8140-B2B3B052C480}"/>
              </a:ext>
            </a:extLst>
          </p:cNvPr>
          <p:cNvGrpSpPr/>
          <p:nvPr/>
        </p:nvGrpSpPr>
        <p:grpSpPr>
          <a:xfrm>
            <a:off x="1278578" y="3711696"/>
            <a:ext cx="6397949" cy="2941971"/>
            <a:chOff x="1383948" y="3496959"/>
            <a:chExt cx="6397949" cy="2941971"/>
          </a:xfrm>
        </p:grpSpPr>
        <p:pic>
          <p:nvPicPr>
            <p:cNvPr id="39" name="图片 38">
              <a:extLst>
                <a:ext uri="{FF2B5EF4-FFF2-40B4-BE49-F238E27FC236}">
                  <a16:creationId xmlns:a16="http://schemas.microsoft.com/office/drawing/2014/main" id="{2748DE3A-333D-48C8-B0F6-FE66F3145647}"/>
                </a:ext>
              </a:extLst>
            </p:cNvPr>
            <p:cNvPicPr>
              <a:picLocks noChangeAspect="1"/>
            </p:cNvPicPr>
            <p:nvPr/>
          </p:nvPicPr>
          <p:blipFill>
            <a:blip r:embed="rId10"/>
            <a:stretch>
              <a:fillRect/>
            </a:stretch>
          </p:blipFill>
          <p:spPr>
            <a:xfrm>
              <a:off x="1383948" y="3496959"/>
              <a:ext cx="2771775" cy="1990725"/>
            </a:xfrm>
            <a:prstGeom prst="rect">
              <a:avLst/>
            </a:prstGeom>
            <a:ln>
              <a:solidFill>
                <a:schemeClr val="accent1"/>
              </a:solidFill>
            </a:ln>
          </p:spPr>
        </p:pic>
        <p:sp>
          <p:nvSpPr>
            <p:cNvPr id="40" name="箭头: 下弧形 39">
              <a:extLst>
                <a:ext uri="{FF2B5EF4-FFF2-40B4-BE49-F238E27FC236}">
                  <a16:creationId xmlns:a16="http://schemas.microsoft.com/office/drawing/2014/main" id="{CC9A2551-DE4C-4CCA-8F0E-286DFA452F7A}"/>
                </a:ext>
              </a:extLst>
            </p:cNvPr>
            <p:cNvSpPr/>
            <p:nvPr/>
          </p:nvSpPr>
          <p:spPr>
            <a:xfrm>
              <a:off x="2510444" y="5478434"/>
              <a:ext cx="5271453" cy="9604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1" name="音频 10">
            <a:hlinkClick r:id="" action="ppaction://media"/>
            <a:extLst>
              <a:ext uri="{FF2B5EF4-FFF2-40B4-BE49-F238E27FC236}">
                <a16:creationId xmlns:a16="http://schemas.microsoft.com/office/drawing/2014/main" id="{5F951D3F-D40C-450F-A484-E7E0D823827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74765916"/>
      </p:ext>
    </p:extLst>
  </p:cSld>
  <p:clrMapOvr>
    <a:masterClrMapping/>
  </p:clrMapOvr>
  <mc:AlternateContent xmlns:mc="http://schemas.openxmlformats.org/markup-compatibility/2006" xmlns:p14="http://schemas.microsoft.com/office/powerpoint/2010/main">
    <mc:Choice Requires="p14">
      <p:transition p14:dur="10" advTm="26185"/>
    </mc:Choice>
    <mc:Fallback xmlns="">
      <p:transition advTm="2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D80"/>
        </a:solidFill>
        <a:effectLst/>
      </p:bgPr>
    </p:bg>
    <p:spTree>
      <p:nvGrpSpPr>
        <p:cNvPr id="1" name=""/>
        <p:cNvGrpSpPr/>
        <p:nvPr/>
      </p:nvGrpSpPr>
      <p:grpSpPr>
        <a:xfrm>
          <a:off x="0" y="0"/>
          <a:ext cx="0" cy="0"/>
          <a:chOff x="0" y="0"/>
          <a:chExt cx="0" cy="0"/>
        </a:xfrm>
      </p:grpSpPr>
      <p:sp>
        <p:nvSpPr>
          <p:cNvPr id="502" name="CONDITIONAL GENERATION OF LONGITUDINAL SAMPLES"/>
          <p:cNvSpPr txBox="1">
            <a:spLocks noGrp="1"/>
          </p:cNvSpPr>
          <p:nvPr>
            <p:ph type="title" idx="4294967295"/>
          </p:nvPr>
        </p:nvSpPr>
        <p:spPr>
          <a:xfrm>
            <a:off x="1678328" y="2796586"/>
            <a:ext cx="8835344" cy="1518047"/>
          </a:xfrm>
          <a:prstGeom prst="rect">
            <a:avLst/>
          </a:prstGeom>
        </p:spPr>
        <p:txBody>
          <a:bodyPr>
            <a:normAutofit fontScale="90000"/>
          </a:bodyPr>
          <a:lstStyle>
            <a:lvl1pPr defTabSz="484886">
              <a:defRPr sz="6640">
                <a:solidFill>
                  <a:srgbClr val="FFFFFF"/>
                </a:solidFill>
                <a:latin typeface="Gill Sans Light"/>
                <a:ea typeface="Gill Sans Light"/>
                <a:cs typeface="Gill Sans Light"/>
                <a:sym typeface="Gill Sans Light"/>
              </a:defRPr>
            </a:lvl1pPr>
          </a:lstStyle>
          <a:p>
            <a:r>
              <a:rPr lang="en-US" dirty="0">
                <a:gradFill>
                  <a:gsLst>
                    <a:gs pos="0">
                      <a:schemeClr val="bg1"/>
                    </a:gs>
                    <a:gs pos="100000">
                      <a:schemeClr val="bg1"/>
                    </a:gs>
                  </a:gsLst>
                  <a:lin ang="5400000" scaled="1"/>
                </a:gradFill>
              </a:rPr>
              <a:t>1. NETWORK DIFFUSION MODEL</a:t>
            </a:r>
            <a:endParaRPr dirty="0">
              <a:gradFill>
                <a:gsLst>
                  <a:gs pos="0">
                    <a:schemeClr val="bg1"/>
                  </a:gs>
                  <a:gs pos="100000">
                    <a:schemeClr val="bg1"/>
                  </a:gs>
                </a:gsLst>
                <a:lin ang="5400000" scaled="1"/>
              </a:gradFill>
            </a:endParaRPr>
          </a:p>
        </p:txBody>
      </p:sp>
      <p:pic>
        <p:nvPicPr>
          <p:cNvPr id="3" name="音频 2">
            <a:hlinkClick r:id="" action="ppaction://media"/>
            <a:extLst>
              <a:ext uri="{FF2B5EF4-FFF2-40B4-BE49-F238E27FC236}">
                <a16:creationId xmlns:a16="http://schemas.microsoft.com/office/drawing/2014/main" id="{529E766D-5E64-45D2-815C-5F225DF06D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38186543"/>
      </p:ext>
    </p:extLst>
  </p:cSld>
  <p:clrMapOvr>
    <a:masterClrMapping/>
  </p:clrMapOvr>
  <p:transition spd="med" advTm="5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D149C48-EF94-47B6-949F-4A086B5525E1}"/>
                  </a:ext>
                </a:extLst>
              </p:cNvPr>
              <p:cNvSpPr/>
              <p:nvPr/>
            </p:nvSpPr>
            <p:spPr>
              <a:xfrm>
                <a:off x="3860705" y="1901727"/>
                <a:ext cx="8725001" cy="2003497"/>
              </a:xfrm>
              <a:prstGeom prst="rect">
                <a:avLst/>
              </a:prstGeom>
            </p:spPr>
            <p:txBody>
              <a:bodyPr wrap="square">
                <a:spAutoFit/>
              </a:bodyPr>
              <a:lstStyle/>
              <a:p>
                <a:pPr>
                  <a:lnSpc>
                    <a:spcPct val="200000"/>
                  </a:lnSpc>
                  <a:spcAft>
                    <a:spcPts val="600"/>
                  </a:spcAft>
                </a:pPr>
                <a14:m>
                  <m:oMath xmlns:m="http://schemas.openxmlformats.org/officeDocument/2006/math">
                    <m:sSub>
                      <m:sSubPr>
                        <m:ctrlPr>
                          <a:rPr lang="en-US" altLang="zh-CN" sz="3200" i="1" dirty="0" smtClean="0">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b="0" i="1" dirty="0" smtClean="0">
                            <a:gradFill>
                              <a:gsLst>
                                <a:gs pos="0">
                                  <a:schemeClr val="tx1"/>
                                </a:gs>
                                <a:gs pos="100000">
                                  <a:schemeClr val="tx1"/>
                                </a:gs>
                              </a:gsLst>
                              <a:lin ang="0" scaled="0"/>
                            </a:gradFill>
                            <a:latin typeface="Cambria Math" panose="02040503050406030204" pitchFamily="18" charset="0"/>
                            <a:sym typeface="Gill Sans Light"/>
                          </a:rPr>
                          <m:t>𝐺</m:t>
                        </m:r>
                      </m:e>
                      <m:sub>
                        <m:r>
                          <a:rPr lang="en-US" altLang="zh-CN" sz="3200" b="0" i="1" dirty="0" smtClean="0">
                            <a:gradFill>
                              <a:gsLst>
                                <a:gs pos="0">
                                  <a:schemeClr val="tx1"/>
                                </a:gs>
                                <a:gs pos="100000">
                                  <a:schemeClr val="tx1"/>
                                </a:gs>
                              </a:gsLst>
                              <a:lin ang="0" scaled="0"/>
                            </a:gradFill>
                            <a:latin typeface="Cambria Math" panose="02040503050406030204" pitchFamily="18" charset="0"/>
                            <a:sym typeface="Gill Sans Light"/>
                          </a:rPr>
                          <m:t>𝑠</m:t>
                        </m:r>
                      </m:sub>
                    </m:sSub>
                  </m:oMath>
                </a14:m>
                <a:r>
                  <a:rPr lang="en-US" altLang="zh-CN" sz="3200" dirty="0">
                    <a:gradFill>
                      <a:gsLst>
                        <a:gs pos="0">
                          <a:schemeClr val="tx1"/>
                        </a:gs>
                        <a:gs pos="100000">
                          <a:schemeClr val="tx1"/>
                        </a:gs>
                      </a:gsLst>
                      <a:lin ang="0" scaled="0"/>
                    </a:gradFill>
                    <a:latin typeface="Gill Sans Light"/>
                    <a:sym typeface="Gill Sans Light"/>
                  </a:rPr>
                  <a:t>= {V ; E}   Region </a:t>
                </a:r>
                <a:r>
                  <a:rPr lang="en-US" altLang="zh-CN" sz="3200" dirty="0" err="1">
                    <a:gradFill>
                      <a:gsLst>
                        <a:gs pos="0">
                          <a:schemeClr val="tx1"/>
                        </a:gs>
                        <a:gs pos="100000">
                          <a:schemeClr val="tx1"/>
                        </a:gs>
                      </a:gsLst>
                      <a:lin ang="0" scaled="0"/>
                    </a:gradFill>
                    <a:latin typeface="Gill Sans Light"/>
                    <a:sym typeface="Gill Sans Light"/>
                  </a:rPr>
                  <a:t>i</a:t>
                </a:r>
                <a:r>
                  <a:rPr lang="en-US" altLang="zh-CN" sz="3200" dirty="0">
                    <a:gradFill>
                      <a:gsLst>
                        <a:gs pos="0">
                          <a:schemeClr val="tx1"/>
                        </a:gs>
                        <a:gs pos="100000">
                          <a:schemeClr val="tx1"/>
                        </a:gs>
                      </a:gsLst>
                      <a:lin ang="0" scaled="0"/>
                    </a:gradFill>
                    <a:latin typeface="Gill Sans Light"/>
                    <a:sym typeface="Gill Sans Light"/>
                  </a:rPr>
                  <a:t> ∈V ; Edge </a:t>
                </a:r>
                <a:r>
                  <a:rPr lang="en-US" altLang="zh-CN" sz="3200" dirty="0" err="1">
                    <a:gradFill>
                      <a:gsLst>
                        <a:gs pos="0">
                          <a:schemeClr val="tx1"/>
                        </a:gs>
                        <a:gs pos="100000">
                          <a:schemeClr val="tx1"/>
                        </a:gs>
                      </a:gsLst>
                      <a:lin ang="0" scaled="0"/>
                    </a:gradFill>
                    <a:latin typeface="Gill Sans Light"/>
                    <a:sym typeface="Gill Sans Light"/>
                  </a:rPr>
                  <a:t>i</a:t>
                </a:r>
                <a:r>
                  <a:rPr lang="en-US" altLang="zh-CN" sz="3200" dirty="0">
                    <a:gradFill>
                      <a:gsLst>
                        <a:gs pos="0">
                          <a:schemeClr val="tx1"/>
                        </a:gs>
                        <a:gs pos="100000">
                          <a:schemeClr val="tx1"/>
                        </a:gs>
                      </a:gsLst>
                      <a:lin ang="0" scaled="0"/>
                    </a:gradFill>
                    <a:latin typeface="Gill Sans Light"/>
                    <a:sym typeface="Gill Sans Light"/>
                  </a:rPr>
                  <a:t>, j </a:t>
                </a:r>
                <a:r>
                  <a:rPr lang="zh-CN" altLang="en-US" sz="3200" dirty="0">
                    <a:gradFill>
                      <a:gsLst>
                        <a:gs pos="0">
                          <a:schemeClr val="tx1"/>
                        </a:gs>
                        <a:gs pos="100000">
                          <a:schemeClr val="tx1"/>
                        </a:gs>
                      </a:gsLst>
                      <a:lin ang="0" scaled="0"/>
                    </a:gradFill>
                    <a:latin typeface="Gill Sans Light"/>
                    <a:sym typeface="Gill Sans Light"/>
                  </a:rPr>
                  <a:t>∈</a:t>
                </a:r>
                <a:r>
                  <a:rPr lang="en-US" altLang="zh-CN" sz="3200" dirty="0">
                    <a:gradFill>
                      <a:gsLst>
                        <a:gs pos="0">
                          <a:schemeClr val="tx1"/>
                        </a:gs>
                        <a:gs pos="100000">
                          <a:schemeClr val="tx1"/>
                        </a:gs>
                      </a:gsLst>
                      <a:lin ang="0" scaled="0"/>
                    </a:gradFill>
                    <a:latin typeface="Gill Sans Light"/>
                    <a:sym typeface="Gill Sans Light"/>
                  </a:rPr>
                  <a:t>E</a:t>
                </a:r>
              </a:p>
              <a:p>
                <a:pPr>
                  <a:lnSpc>
                    <a:spcPct val="200000"/>
                  </a:lnSpc>
                  <a:spcAft>
                    <a:spcPts val="2400"/>
                  </a:spcAft>
                </a:pPr>
                <a:r>
                  <a:rPr lang="en-US" altLang="zh-CN" sz="3200" dirty="0">
                    <a:gradFill>
                      <a:gsLst>
                        <a:gs pos="0">
                          <a:schemeClr val="tx1"/>
                        </a:gs>
                        <a:gs pos="100000">
                          <a:schemeClr val="tx1"/>
                        </a:gs>
                      </a:gsLst>
                      <a:lin ang="0" scaled="0"/>
                    </a:gradFill>
                    <a:latin typeface="Gill Sans Light"/>
                  </a:rPr>
                  <a:t>PiB DVR for the graph s at time t :</a:t>
                </a:r>
                <a14:m>
                  <m:oMath xmlns:m="http://schemas.openxmlformats.org/officeDocument/2006/math">
                    <m:r>
                      <a:rPr lang="en-US" altLang="zh-CN" sz="3200" b="0" i="0" dirty="0" smtClean="0">
                        <a:gradFill>
                          <a:gsLst>
                            <a:gs pos="0">
                              <a:schemeClr val="tx1"/>
                            </a:gs>
                            <a:gs pos="100000">
                              <a:schemeClr val="tx1"/>
                            </a:gs>
                          </a:gsLst>
                          <a:lin ang="0" scaled="0"/>
                        </a:gradFill>
                        <a:latin typeface="Cambria Math" panose="02040503050406030204" pitchFamily="18" charset="0"/>
                      </a:rPr>
                      <m:t> </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oMath>
                </a14:m>
                <a:r>
                  <a:rPr lang="zh-CN" altLang="en-US" sz="3200" dirty="0">
                    <a:gradFill>
                      <a:gsLst>
                        <a:gs pos="0">
                          <a:schemeClr val="tx1"/>
                        </a:gs>
                        <a:gs pos="100000">
                          <a:schemeClr val="tx1"/>
                        </a:gs>
                      </a:gsLst>
                      <a:lin ang="0" scaled="0"/>
                    </a:gradFill>
                    <a:latin typeface="Gill Sans Light"/>
                  </a:rPr>
                  <a:t> </a:t>
                </a:r>
                <a:r>
                  <a:rPr lang="en-US" altLang="zh-CN" sz="2400" dirty="0">
                    <a:gradFill>
                      <a:gsLst>
                        <a:gs pos="0">
                          <a:schemeClr val="tx1"/>
                        </a:gs>
                        <a:gs pos="100000">
                          <a:schemeClr val="tx1"/>
                        </a:gs>
                      </a:gsLst>
                      <a:lin ang="0" scaled="0"/>
                    </a:gradFill>
                    <a:latin typeface="Gill Sans Light"/>
                    <a:sym typeface="Gill Sans Light"/>
                  </a:rPr>
                  <a:t>∈</a:t>
                </a:r>
                <a14:m>
                  <m:oMath xmlns:m="http://schemas.openxmlformats.org/officeDocument/2006/math">
                    <m:sSup>
                      <m:sSupPr>
                        <m:ctrlPr>
                          <a:rPr lang="en-US" altLang="zh-CN" sz="2400" i="1" dirty="0">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2400" dirty="0">
                            <a:gradFill>
                              <a:gsLst>
                                <a:gs pos="0">
                                  <a:schemeClr val="tx1"/>
                                </a:gs>
                                <a:gs pos="100000">
                                  <a:schemeClr val="tx1"/>
                                </a:gs>
                              </a:gsLst>
                              <a:lin ang="0" scaled="0"/>
                            </a:gradFill>
                            <a:latin typeface="Cambria Math" panose="02040503050406030204" pitchFamily="18" charset="0"/>
                            <a:sym typeface="Gill Sans Light"/>
                          </a:rPr>
                          <m:t>𝑅</m:t>
                        </m:r>
                      </m:e>
                      <m:sup>
                        <m:r>
                          <a:rPr lang="en-US" altLang="zh-CN" sz="2400" b="0" i="0" dirty="0" smtClean="0">
                            <a:gradFill>
                              <a:gsLst>
                                <a:gs pos="0">
                                  <a:schemeClr val="tx1"/>
                                </a:gs>
                                <a:gs pos="100000">
                                  <a:schemeClr val="tx1"/>
                                </a:gs>
                              </a:gsLst>
                              <a:lin ang="0" scaled="0"/>
                            </a:gradFill>
                            <a:latin typeface="Cambria Math" panose="02040503050406030204" pitchFamily="18" charset="0"/>
                            <a:sym typeface="Gill Sans Light"/>
                          </a:rPr>
                          <m:t>#</m:t>
                        </m:r>
                        <m:r>
                          <a:rPr lang="en-US" altLang="zh-CN" sz="2400" dirty="0">
                            <a:gradFill>
                              <a:gsLst>
                                <a:gs pos="0">
                                  <a:schemeClr val="tx1"/>
                                </a:gs>
                                <a:gs pos="100000">
                                  <a:schemeClr val="tx1"/>
                                </a:gs>
                              </a:gsLst>
                              <a:lin ang="0" scaled="0"/>
                            </a:gradFill>
                            <a:latin typeface="Cambria Math" panose="02040503050406030204" pitchFamily="18" charset="0"/>
                            <a:sym typeface="Gill Sans Light"/>
                          </a:rPr>
                          <m:t> </m:t>
                        </m:r>
                        <m:r>
                          <a:rPr lang="en-US" altLang="zh-CN" sz="2400" dirty="0">
                            <a:gradFill>
                              <a:gsLst>
                                <a:gs pos="0">
                                  <a:schemeClr val="tx1"/>
                                </a:gs>
                                <a:gs pos="100000">
                                  <a:schemeClr val="tx1"/>
                                </a:gs>
                              </a:gsLst>
                              <a:lin ang="0" scaled="0"/>
                            </a:gradFill>
                            <a:latin typeface="Cambria Math" panose="02040503050406030204" pitchFamily="18" charset="0"/>
                            <a:sym typeface="Gill Sans Light"/>
                          </a:rPr>
                          <m:t>𝑜𝑓</m:t>
                        </m:r>
                        <m:r>
                          <a:rPr lang="en-US" altLang="zh-CN" sz="2400" dirty="0">
                            <a:gradFill>
                              <a:gsLst>
                                <a:gs pos="0">
                                  <a:schemeClr val="tx1"/>
                                </a:gs>
                                <a:gs pos="100000">
                                  <a:schemeClr val="tx1"/>
                                </a:gs>
                              </a:gsLst>
                              <a:lin ang="0" scaled="0"/>
                            </a:gradFill>
                            <a:latin typeface="Cambria Math" panose="02040503050406030204" pitchFamily="18" charset="0"/>
                            <a:sym typeface="Gill Sans Light"/>
                          </a:rPr>
                          <m:t> </m:t>
                        </m:r>
                        <m:r>
                          <a:rPr lang="en-US" altLang="zh-CN" sz="2400" dirty="0">
                            <a:gradFill>
                              <a:gsLst>
                                <a:gs pos="0">
                                  <a:schemeClr val="tx1"/>
                                </a:gs>
                                <a:gs pos="100000">
                                  <a:schemeClr val="tx1"/>
                                </a:gs>
                              </a:gsLst>
                              <a:lin ang="0" scaled="0"/>
                            </a:gradFill>
                            <a:latin typeface="Cambria Math" panose="02040503050406030204" pitchFamily="18" charset="0"/>
                            <a:sym typeface="Gill Sans Light"/>
                          </a:rPr>
                          <m:t>𝑉</m:t>
                        </m:r>
                      </m:sup>
                    </m:sSup>
                  </m:oMath>
                </a14:m>
                <a:endParaRPr lang="zh-CN" altLang="en-US" sz="3200" dirty="0">
                  <a:gradFill>
                    <a:gsLst>
                      <a:gs pos="0">
                        <a:schemeClr val="tx1"/>
                      </a:gs>
                      <a:gs pos="100000">
                        <a:schemeClr val="tx1"/>
                      </a:gs>
                    </a:gsLst>
                    <a:lin ang="0" scaled="0"/>
                  </a:gradFill>
                  <a:latin typeface="Gill Sans Light"/>
                </a:endParaRPr>
              </a:p>
            </p:txBody>
          </p:sp>
        </mc:Choice>
        <mc:Fallback xmlns="">
          <p:sp>
            <p:nvSpPr>
              <p:cNvPr id="4" name="矩形 3">
                <a:extLst>
                  <a:ext uri="{FF2B5EF4-FFF2-40B4-BE49-F238E27FC236}">
                    <a16:creationId xmlns:a16="http://schemas.microsoft.com/office/drawing/2014/main" id="{4D149C48-EF94-47B6-949F-4A086B5525E1}"/>
                  </a:ext>
                </a:extLst>
              </p:cNvPr>
              <p:cNvSpPr>
                <a:spLocks noRot="1" noChangeAspect="1" noMove="1" noResize="1" noEditPoints="1" noAdjustHandles="1" noChangeArrowheads="1" noChangeShapeType="1" noTextEdit="1"/>
              </p:cNvSpPr>
              <p:nvPr/>
            </p:nvSpPr>
            <p:spPr>
              <a:xfrm>
                <a:off x="3860705" y="1901727"/>
                <a:ext cx="8725001" cy="2003497"/>
              </a:xfrm>
              <a:prstGeom prst="rect">
                <a:avLst/>
              </a:prstGeom>
              <a:blipFill>
                <a:blip r:embed="rId6"/>
                <a:stretch>
                  <a:fillRect/>
                </a:stretch>
              </a:blipFill>
            </p:spPr>
            <p:txBody>
              <a:bodyPr/>
              <a:lstStyle/>
              <a:p>
                <a:r>
                  <a:rPr lang="zh-CN" altLang="en-US">
                    <a:noFill/>
                  </a:rPr>
                  <a:t> </a:t>
                </a:r>
              </a:p>
            </p:txBody>
          </p:sp>
        </mc:Fallback>
      </mc:AlternateContent>
      <p:sp>
        <p:nvSpPr>
          <p:cNvPr id="585" name="INVERTIBLE NEURAL NETWORK"/>
          <p:cNvSpPr txBox="1">
            <a:spLocks noGrp="1"/>
          </p:cNvSpPr>
          <p:nvPr>
            <p:ph type="title" idx="4294967295"/>
          </p:nvPr>
        </p:nvSpPr>
        <p:spPr>
          <a:xfrm>
            <a:off x="682171" y="97768"/>
            <a:ext cx="11063344" cy="1368175"/>
          </a:xfrm>
          <a:prstGeom prst="rect">
            <a:avLst/>
          </a:prstGeom>
        </p:spPr>
        <p:txBody>
          <a:bodyPr>
            <a:normAutofit/>
          </a:bodyPr>
          <a:lstStyle>
            <a:lvl1pPr>
              <a:defRPr sz="6200">
                <a:latin typeface="Gill Sans Light"/>
                <a:ea typeface="Gill Sans Light"/>
                <a:cs typeface="Gill Sans Light"/>
                <a:sym typeface="Gill Sans Light"/>
              </a:defRPr>
            </a:lvl1pPr>
          </a:lstStyle>
          <a:p>
            <a:r>
              <a:rPr lang="en-US" sz="3200" dirty="0">
                <a:gradFill>
                  <a:gsLst>
                    <a:gs pos="0">
                      <a:schemeClr val="tx1"/>
                    </a:gs>
                    <a:gs pos="100000">
                      <a:schemeClr val="tx1"/>
                    </a:gs>
                  </a:gsLst>
                  <a:lin ang="0" scaled="0"/>
                </a:gradFill>
              </a:rPr>
              <a:t>NETWORK DIFFUSION MODEL</a:t>
            </a:r>
          </a:p>
        </p:txBody>
      </p:sp>
      <p:pic>
        <p:nvPicPr>
          <p:cNvPr id="54" name="图片 53">
            <a:extLst>
              <a:ext uri="{FF2B5EF4-FFF2-40B4-BE49-F238E27FC236}">
                <a16:creationId xmlns:a16="http://schemas.microsoft.com/office/drawing/2014/main" id="{000C6941-0FFF-4B66-B5FB-3EBC4BB840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96" y="2214159"/>
            <a:ext cx="2629975" cy="3161376"/>
          </a:xfrm>
          <a:prstGeom prst="rect">
            <a:avLst/>
          </a:prstGeom>
        </p:spPr>
      </p:pic>
      <p:grpSp>
        <p:nvGrpSpPr>
          <p:cNvPr id="6" name="组合 5">
            <a:extLst>
              <a:ext uri="{FF2B5EF4-FFF2-40B4-BE49-F238E27FC236}">
                <a16:creationId xmlns:a16="http://schemas.microsoft.com/office/drawing/2014/main" id="{B18B6F31-17CF-4442-85FB-92B084A29599}"/>
              </a:ext>
            </a:extLst>
          </p:cNvPr>
          <p:cNvGrpSpPr/>
          <p:nvPr/>
        </p:nvGrpSpPr>
        <p:grpSpPr>
          <a:xfrm>
            <a:off x="3247780" y="4365060"/>
            <a:ext cx="7702166" cy="2185558"/>
            <a:chOff x="4112303" y="4652484"/>
            <a:chExt cx="7702166" cy="2185558"/>
          </a:xfrm>
        </p:grpSpPr>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C6B6DF5-4859-4CAB-A416-B5BA12A1D684}"/>
                    </a:ext>
                  </a:extLst>
                </p:cNvPr>
                <p:cNvSpPr/>
                <p:nvPr/>
              </p:nvSpPr>
              <p:spPr>
                <a:xfrm>
                  <a:off x="4112303" y="5254330"/>
                  <a:ext cx="7702166" cy="1107291"/>
                </a:xfrm>
                <a:prstGeom prst="rect">
                  <a:avLst/>
                </a:prstGeom>
              </p:spPr>
              <p:txBody>
                <a:bodyPr wrap="square">
                  <a:spAutoFit/>
                </a:bodyPr>
                <a:lstStyle/>
                <a:p>
                  <a:pPr>
                    <a:spcAft>
                      <a:spcPts val="600"/>
                    </a:spcAft>
                  </a:pPr>
                  <a14:m>
                    <m:oMathPara xmlns:m="http://schemas.openxmlformats.org/officeDocument/2006/math">
                      <m:oMathParaPr>
                        <m:jc m:val="center"/>
                      </m:oMathParaPr>
                      <m:oMath xmlns:m="http://schemas.openxmlformats.org/officeDocument/2006/math">
                        <m:f>
                          <m:fPr>
                            <m:ctrlPr>
                              <a:rPr lang="en-US" altLang="zh-CN" sz="3200" i="1" smtClean="0">
                                <a:gradFill>
                                  <a:gsLst>
                                    <a:gs pos="0">
                                      <a:schemeClr val="tx1"/>
                                    </a:gs>
                                    <a:gs pos="100000">
                                      <a:schemeClr val="tx1"/>
                                    </a:gs>
                                  </a:gsLst>
                                  <a:lin ang="0" scaled="0"/>
                                </a:gradFill>
                                <a:latin typeface="Cambria Math" panose="02040503050406030204" pitchFamily="18" charset="0"/>
                                <a:sym typeface="Gill Sans Light"/>
                              </a:rPr>
                            </m:ctrlPr>
                          </m:fPr>
                          <m:num>
                            <m:r>
                              <a:rPr lang="en-US" altLang="zh-CN" sz="3200" i="1" dirty="0" smtClean="0">
                                <a:gradFill>
                                  <a:gsLst>
                                    <a:gs pos="0">
                                      <a:schemeClr val="tx1"/>
                                    </a:gs>
                                    <a:gs pos="100000">
                                      <a:schemeClr val="tx1"/>
                                    </a:gs>
                                  </a:gsLst>
                                  <a:lin ang="0" scaled="0"/>
                                </a:gradFill>
                                <a:latin typeface="Cambria Math" panose="02040503050406030204" pitchFamily="18" charset="0"/>
                              </a:rPr>
                              <m:t>𝑑</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num>
                          <m:den>
                            <m:r>
                              <a:rPr lang="en-US" altLang="zh-CN" sz="3200">
                                <a:gradFill>
                                  <a:gsLst>
                                    <a:gs pos="0">
                                      <a:schemeClr val="tx1"/>
                                    </a:gs>
                                    <a:gs pos="100000">
                                      <a:schemeClr val="tx1"/>
                                    </a:gs>
                                  </a:gsLst>
                                  <a:lin ang="0" scaled="0"/>
                                </a:gradFill>
                                <a:latin typeface="Cambria Math" panose="02040503050406030204" pitchFamily="18" charset="0"/>
                                <a:sym typeface="Gill Sans Light"/>
                              </a:rPr>
                              <m:t>𝑑𝑡</m:t>
                            </m:r>
                          </m:den>
                        </m:f>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i="1"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𝑘</m:t>
                        </m:r>
                        <m:r>
                          <a:rPr lang="en-US" altLang="zh-CN" sz="3200" b="0" i="1">
                            <a:gradFill>
                              <a:gsLst>
                                <a:gs pos="0">
                                  <a:schemeClr val="tx1"/>
                                </a:gs>
                                <a:gs pos="100000">
                                  <a:schemeClr val="tx1"/>
                                </a:gs>
                              </a:gsLst>
                              <a:lin ang="0" scaled="0"/>
                            </a:gradFill>
                            <a:latin typeface="Cambria Math" panose="02040503050406030204" pitchFamily="18" charset="0"/>
                          </a:rPr>
                          <m:t>∙</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i="1">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3200" i="1">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3200" b="0" i="1">
                            <a:gradFill>
                              <a:gsLst>
                                <a:gs pos="0">
                                  <a:schemeClr val="tx1"/>
                                </a:gs>
                                <a:gs pos="100000">
                                  <a:schemeClr val="tx1"/>
                                </a:gs>
                              </a:gsLst>
                              <a:lin ang="0" scaled="0"/>
                            </a:gradFill>
                            <a:latin typeface="Cambria Math" panose="02040503050406030204" pitchFamily="18" charset="0"/>
                          </a:rPr>
                          <m:t>∙</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oMath>
                    </m:oMathPara>
                  </a14:m>
                  <a:endParaRPr lang="zh-CN" altLang="en-US" sz="3200" dirty="0">
                    <a:gradFill>
                      <a:gsLst>
                        <a:gs pos="0">
                          <a:schemeClr val="tx1"/>
                        </a:gs>
                        <a:gs pos="100000">
                          <a:schemeClr val="tx1"/>
                        </a:gs>
                      </a:gsLst>
                      <a:lin ang="0" scaled="0"/>
                    </a:gradFill>
                    <a:latin typeface="Gill Sans Light"/>
                    <a:sym typeface="Gill Sans Light"/>
                  </a:endParaRPr>
                </a:p>
              </p:txBody>
            </p:sp>
          </mc:Choice>
          <mc:Fallback xmlns="">
            <p:sp>
              <p:nvSpPr>
                <p:cNvPr id="7" name="矩形 6">
                  <a:extLst>
                    <a:ext uri="{FF2B5EF4-FFF2-40B4-BE49-F238E27FC236}">
                      <a16:creationId xmlns:a16="http://schemas.microsoft.com/office/drawing/2014/main" id="{DC6B6DF5-4859-4CAB-A416-B5BA12A1D684}"/>
                    </a:ext>
                  </a:extLst>
                </p:cNvPr>
                <p:cNvSpPr>
                  <a:spLocks noRot="1" noChangeAspect="1" noMove="1" noResize="1" noEditPoints="1" noAdjustHandles="1" noChangeArrowheads="1" noChangeShapeType="1" noTextEdit="1"/>
                </p:cNvSpPr>
                <p:nvPr/>
              </p:nvSpPr>
              <p:spPr>
                <a:xfrm>
                  <a:off x="4112303" y="5254330"/>
                  <a:ext cx="7702166" cy="1107291"/>
                </a:xfrm>
                <a:prstGeom prst="rect">
                  <a:avLst/>
                </a:prstGeom>
                <a:blipFill>
                  <a:blip r:embed="rId8"/>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FF353348-9A9C-4C8E-8F41-D5AF1F1061CD}"/>
                </a:ext>
              </a:extLst>
            </p:cNvPr>
            <p:cNvGrpSpPr/>
            <p:nvPr/>
          </p:nvGrpSpPr>
          <p:grpSpPr>
            <a:xfrm>
              <a:off x="8079698" y="4652484"/>
              <a:ext cx="2808697" cy="923857"/>
              <a:chOff x="8079698" y="4652484"/>
              <a:chExt cx="2808697" cy="923857"/>
            </a:xfrm>
          </p:grpSpPr>
          <p:sp>
            <p:nvSpPr>
              <p:cNvPr id="13" name="矩形 12">
                <a:extLst>
                  <a:ext uri="{FF2B5EF4-FFF2-40B4-BE49-F238E27FC236}">
                    <a16:creationId xmlns:a16="http://schemas.microsoft.com/office/drawing/2014/main" id="{DC19DCE7-C2C2-41EE-B68E-4106A7855DFA}"/>
                  </a:ext>
                </a:extLst>
              </p:cNvPr>
              <p:cNvSpPr/>
              <p:nvPr/>
            </p:nvSpPr>
            <p:spPr>
              <a:xfrm>
                <a:off x="8439463" y="4652484"/>
                <a:ext cx="2448932"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4" name="直接箭头连接符 13">
                <a:extLst>
                  <a:ext uri="{FF2B5EF4-FFF2-40B4-BE49-F238E27FC236}">
                    <a16:creationId xmlns:a16="http://schemas.microsoft.com/office/drawing/2014/main" id="{AFBAEEEB-65B7-4277-B6E4-81783805449C}"/>
                  </a:ext>
                </a:extLst>
              </p:cNvPr>
              <p:cNvCxnSpPr/>
              <p:nvPr/>
            </p:nvCxnSpPr>
            <p:spPr>
              <a:xfrm flipH="1">
                <a:off x="8079698" y="5096656"/>
                <a:ext cx="359764" cy="479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3CB5C80-8377-4928-8235-274EFE2C46B2}"/>
                  </a:ext>
                </a:extLst>
              </p:cNvPr>
              <p:cNvSpPr/>
              <p:nvPr/>
            </p:nvSpPr>
            <p:spPr>
              <a:xfrm>
                <a:off x="8439462" y="4727324"/>
                <a:ext cx="2448932" cy="461665"/>
              </a:xfrm>
              <a:prstGeom prst="rect">
                <a:avLst/>
              </a:prstGeom>
            </p:spPr>
            <p:txBody>
              <a:bodyPr wrap="square">
                <a:spAutoFit/>
              </a:bodyPr>
              <a:lstStyle/>
              <a:p>
                <a:r>
                  <a:rPr lang="en-US" altLang="zh-CN" sz="2400" dirty="0">
                    <a:solidFill>
                      <a:schemeClr val="accent1">
                        <a:lumMod val="75000"/>
                      </a:schemeClr>
                    </a:solidFill>
                    <a:latin typeface="Gill Sans Light"/>
                  </a:rPr>
                  <a:t>Diffusion Constant</a:t>
                </a:r>
                <a:endParaRPr lang="zh-CN" altLang="en-US" sz="2400" dirty="0">
                  <a:solidFill>
                    <a:schemeClr val="accent1">
                      <a:lumMod val="75000"/>
                    </a:schemeClr>
                  </a:solidFill>
                </a:endParaRPr>
              </a:p>
            </p:txBody>
          </p:sp>
        </p:grpSp>
        <p:grpSp>
          <p:nvGrpSpPr>
            <p:cNvPr id="9" name="组合 8">
              <a:extLst>
                <a:ext uri="{FF2B5EF4-FFF2-40B4-BE49-F238E27FC236}">
                  <a16:creationId xmlns:a16="http://schemas.microsoft.com/office/drawing/2014/main" id="{81823F9E-E918-4120-9F20-FEB33E3FC2DC}"/>
                </a:ext>
              </a:extLst>
            </p:cNvPr>
            <p:cNvGrpSpPr/>
            <p:nvPr/>
          </p:nvGrpSpPr>
          <p:grpSpPr>
            <a:xfrm>
              <a:off x="8609429" y="6049108"/>
              <a:ext cx="2799469" cy="788934"/>
              <a:chOff x="8609429" y="6049108"/>
              <a:chExt cx="2799469" cy="788934"/>
            </a:xfrm>
          </p:grpSpPr>
          <p:sp>
            <p:nvSpPr>
              <p:cNvPr id="10" name="矩形 9">
                <a:extLst>
                  <a:ext uri="{FF2B5EF4-FFF2-40B4-BE49-F238E27FC236}">
                    <a16:creationId xmlns:a16="http://schemas.microsoft.com/office/drawing/2014/main" id="{D808AAD8-7EB2-4CDC-B9E1-3F1DC17DCA33}"/>
                  </a:ext>
                </a:extLst>
              </p:cNvPr>
              <p:cNvSpPr/>
              <p:nvPr/>
            </p:nvSpPr>
            <p:spPr>
              <a:xfrm>
                <a:off x="9087729" y="6226698"/>
                <a:ext cx="2110154"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1" name="直接箭头连接符 10">
                <a:extLst>
                  <a:ext uri="{FF2B5EF4-FFF2-40B4-BE49-F238E27FC236}">
                    <a16:creationId xmlns:a16="http://schemas.microsoft.com/office/drawing/2014/main" id="{EC7E0EB1-8621-480F-9601-F965A6ABFD4A}"/>
                  </a:ext>
                </a:extLst>
              </p:cNvPr>
              <p:cNvCxnSpPr>
                <a:cxnSpLocks/>
              </p:cNvCxnSpPr>
              <p:nvPr/>
            </p:nvCxnSpPr>
            <p:spPr>
              <a:xfrm flipH="1" flipV="1">
                <a:off x="8609429" y="6049108"/>
                <a:ext cx="478300" cy="4802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00642CA-E7FE-4C28-9A79-F763D19FDF01}"/>
                  </a:ext>
                </a:extLst>
              </p:cNvPr>
              <p:cNvSpPr/>
              <p:nvPr/>
            </p:nvSpPr>
            <p:spPr>
              <a:xfrm>
                <a:off x="9087729" y="6346565"/>
                <a:ext cx="2321169" cy="461665"/>
              </a:xfrm>
              <a:prstGeom prst="rect">
                <a:avLst/>
              </a:prstGeom>
            </p:spPr>
            <p:txBody>
              <a:bodyPr wrap="square">
                <a:spAutoFit/>
              </a:bodyPr>
              <a:lstStyle/>
              <a:p>
                <a:r>
                  <a:rPr lang="en-US" altLang="zh-CN" sz="2400" dirty="0">
                    <a:solidFill>
                      <a:schemeClr val="accent1">
                        <a:lumMod val="75000"/>
                      </a:schemeClr>
                    </a:solidFill>
                    <a:latin typeface="Gill Sans Light"/>
                  </a:rPr>
                  <a:t>Graph Laplacian</a:t>
                </a:r>
              </a:p>
            </p:txBody>
          </p:sp>
        </p:grpSp>
      </p:grpSp>
      <p:pic>
        <p:nvPicPr>
          <p:cNvPr id="16" name="音频 15">
            <a:hlinkClick r:id="" action="ppaction://media"/>
            <a:extLst>
              <a:ext uri="{FF2B5EF4-FFF2-40B4-BE49-F238E27FC236}">
                <a16:creationId xmlns:a16="http://schemas.microsoft.com/office/drawing/2014/main" id="{8130058F-A68D-4452-8783-BD1418CB01C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368280965"/>
      </p:ext>
    </p:extLst>
  </p:cSld>
  <p:clrMapOvr>
    <a:masterClrMapping/>
  </p:clrMapOvr>
  <p:transition spd="med" advTm="375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INVERTIBLE NEURAL NETWORK"/>
          <p:cNvSpPr txBox="1">
            <a:spLocks noGrp="1"/>
          </p:cNvSpPr>
          <p:nvPr>
            <p:ph type="title" idx="4294967295"/>
          </p:nvPr>
        </p:nvSpPr>
        <p:spPr>
          <a:xfrm>
            <a:off x="682171" y="97768"/>
            <a:ext cx="11063344" cy="1368175"/>
          </a:xfrm>
          <a:prstGeom prst="rect">
            <a:avLst/>
          </a:prstGeom>
        </p:spPr>
        <p:txBody>
          <a:bodyPr>
            <a:normAutofit/>
          </a:bodyPr>
          <a:lstStyle>
            <a:lvl1pPr>
              <a:defRPr sz="6200">
                <a:latin typeface="Gill Sans Light"/>
                <a:ea typeface="Gill Sans Light"/>
                <a:cs typeface="Gill Sans Light"/>
                <a:sym typeface="Gill Sans Light"/>
              </a:defRPr>
            </a:lvl1pPr>
          </a:lstStyle>
          <a:p>
            <a:r>
              <a:rPr lang="en-US" sz="3200" dirty="0">
                <a:gradFill>
                  <a:gsLst>
                    <a:gs pos="0">
                      <a:schemeClr val="tx1"/>
                    </a:gs>
                    <a:gs pos="100000">
                      <a:schemeClr val="tx1"/>
                    </a:gs>
                  </a:gsLst>
                  <a:lin ang="0" scaled="0"/>
                </a:gradFill>
              </a:rPr>
              <a:t>NETWORK DIFFUSION MODEL</a:t>
            </a:r>
          </a:p>
        </p:txBody>
      </p:sp>
      <p:pic>
        <p:nvPicPr>
          <p:cNvPr id="54" name="图片 53">
            <a:extLst>
              <a:ext uri="{FF2B5EF4-FFF2-40B4-BE49-F238E27FC236}">
                <a16:creationId xmlns:a16="http://schemas.microsoft.com/office/drawing/2014/main" id="{000C6941-0FFF-4B66-B5FB-3EBC4BB84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596" y="2214159"/>
            <a:ext cx="2629975" cy="3161376"/>
          </a:xfrm>
          <a:prstGeom prst="rect">
            <a:avLst/>
          </a:prstGeom>
        </p:spPr>
      </p:pic>
      <p:grpSp>
        <p:nvGrpSpPr>
          <p:cNvPr id="8" name="组合 7">
            <a:extLst>
              <a:ext uri="{FF2B5EF4-FFF2-40B4-BE49-F238E27FC236}">
                <a16:creationId xmlns:a16="http://schemas.microsoft.com/office/drawing/2014/main" id="{45C7B4B2-71E2-4E65-BD06-085DE588B77A}"/>
              </a:ext>
            </a:extLst>
          </p:cNvPr>
          <p:cNvGrpSpPr/>
          <p:nvPr/>
        </p:nvGrpSpPr>
        <p:grpSpPr>
          <a:xfrm>
            <a:off x="3628571" y="3170784"/>
            <a:ext cx="7698973" cy="2312108"/>
            <a:chOff x="3989381" y="3243355"/>
            <a:chExt cx="7698973" cy="2312108"/>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ED06CA8-FB62-42C7-BE1D-F9ADDA6FC8D9}"/>
                    </a:ext>
                  </a:extLst>
                </p:cNvPr>
                <p:cNvSpPr/>
                <p:nvPr/>
              </p:nvSpPr>
              <p:spPr>
                <a:xfrm>
                  <a:off x="9548602" y="3347022"/>
                  <a:ext cx="1892698"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a:gradFill>
                              <a:gsLst>
                                <a:gs pos="0">
                                  <a:schemeClr val="tx1"/>
                                </a:gs>
                                <a:gs pos="100000">
                                  <a:schemeClr val="tx1"/>
                                </a:gs>
                              </a:gsLst>
                              <a:lin ang="0" scaled="0"/>
                            </a:gradFill>
                            <a:latin typeface="Cambria Math" panose="02040503050406030204" pitchFamily="18" charset="0"/>
                            <a:sym typeface="Gill Sans Light"/>
                          </a:rPr>
                          <m:t>𝐼𝑓</m:t>
                        </m:r>
                        <m:r>
                          <a:rPr lang="en-US" altLang="zh-CN" sz="3200">
                            <a:gradFill>
                              <a:gsLst>
                                <a:gs pos="0">
                                  <a:schemeClr val="tx1"/>
                                </a:gs>
                                <a:gs pos="100000">
                                  <a:schemeClr val="tx1"/>
                                </a:gs>
                              </a:gsLst>
                              <a:lin ang="0" scaled="0"/>
                            </a:gradFill>
                            <a:latin typeface="Cambria Math" panose="02040503050406030204" pitchFamily="18" charset="0"/>
                            <a:sym typeface="Gill Sans Light"/>
                          </a:rPr>
                          <m:t> </m:t>
                        </m:r>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r>
                          <a:rPr lang="en-US" altLang="zh-CN" sz="3200">
                            <a:gradFill>
                              <a:gsLst>
                                <a:gs pos="0">
                                  <a:schemeClr val="tx1"/>
                                </a:gs>
                                <a:gs pos="100000">
                                  <a:schemeClr val="tx1"/>
                                </a:gs>
                              </a:gsLst>
                              <a:lin ang="0" scaled="0"/>
                            </a:gradFill>
                            <a:latin typeface="Cambria Math" panose="02040503050406030204" pitchFamily="18" charset="0"/>
                            <a:sym typeface="Gill Sans Light"/>
                          </a:rPr>
                          <m:t> </m:t>
                        </m:r>
                      </m:oMath>
                    </m:oMathPara>
                  </a14:m>
                  <a:endParaRPr lang="zh-CN" altLang="en-US" sz="3200" dirty="0">
                    <a:gradFill>
                      <a:gsLst>
                        <a:gs pos="0">
                          <a:schemeClr val="tx1"/>
                        </a:gs>
                        <a:gs pos="100000">
                          <a:schemeClr val="tx1"/>
                        </a:gs>
                      </a:gsLst>
                      <a:lin ang="0" scaled="0"/>
                    </a:gradFill>
                    <a:latin typeface="Gill Sans Light"/>
                  </a:endParaRPr>
                </a:p>
              </p:txBody>
            </p:sp>
          </mc:Choice>
          <mc:Fallback xmlns="">
            <p:sp>
              <p:nvSpPr>
                <p:cNvPr id="5" name="矩形 4">
                  <a:extLst>
                    <a:ext uri="{FF2B5EF4-FFF2-40B4-BE49-F238E27FC236}">
                      <a16:creationId xmlns:a16="http://schemas.microsoft.com/office/drawing/2014/main" id="{EED06CA8-FB62-42C7-BE1D-F9ADDA6FC8D9}"/>
                    </a:ext>
                  </a:extLst>
                </p:cNvPr>
                <p:cNvSpPr>
                  <a:spLocks noRot="1" noChangeAspect="1" noMove="1" noResize="1" noEditPoints="1" noAdjustHandles="1" noChangeArrowheads="1" noChangeShapeType="1" noTextEdit="1"/>
                </p:cNvSpPr>
                <p:nvPr/>
              </p:nvSpPr>
              <p:spPr>
                <a:xfrm>
                  <a:off x="9548602" y="3347022"/>
                  <a:ext cx="1892698"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27C9410-E8A0-4C82-A8E6-35938B90431C}"/>
                    </a:ext>
                  </a:extLst>
                </p:cNvPr>
                <p:cNvSpPr/>
                <p:nvPr/>
              </p:nvSpPr>
              <p:spPr>
                <a:xfrm>
                  <a:off x="9548602" y="4729204"/>
                  <a:ext cx="21397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a:gradFill>
                              <a:gsLst>
                                <a:gs pos="0">
                                  <a:schemeClr val="tx1"/>
                                </a:gs>
                                <a:gs pos="100000">
                                  <a:schemeClr val="tx1"/>
                                </a:gs>
                              </a:gsLst>
                              <a:lin ang="0" scaled="0"/>
                            </a:gradFill>
                            <a:latin typeface="Cambria Math" panose="02040503050406030204" pitchFamily="18" charset="0"/>
                            <a:sym typeface="Gill Sans Light"/>
                          </a:rPr>
                          <m:t>𝑜𝑡h𝑒𝑟𝑤𝑖𝑠𝑒</m:t>
                        </m:r>
                      </m:oMath>
                    </m:oMathPara>
                  </a14:m>
                  <a:endParaRPr lang="zh-CN" altLang="en-US" sz="3200" dirty="0">
                    <a:gradFill>
                      <a:gsLst>
                        <a:gs pos="0">
                          <a:schemeClr val="tx1"/>
                        </a:gs>
                        <a:gs pos="100000">
                          <a:schemeClr val="tx1"/>
                        </a:gs>
                      </a:gsLst>
                      <a:lin ang="0" scaled="0"/>
                    </a:gradFill>
                    <a:latin typeface="Gill Sans Light"/>
                  </a:endParaRPr>
                </a:p>
              </p:txBody>
            </p:sp>
          </mc:Choice>
          <mc:Fallback xmlns="">
            <p:sp>
              <p:nvSpPr>
                <p:cNvPr id="9" name="矩形 8">
                  <a:extLst>
                    <a:ext uri="{FF2B5EF4-FFF2-40B4-BE49-F238E27FC236}">
                      <a16:creationId xmlns:a16="http://schemas.microsoft.com/office/drawing/2014/main" id="{127C9410-E8A0-4C82-A8E6-35938B90431C}"/>
                    </a:ext>
                  </a:extLst>
                </p:cNvPr>
                <p:cNvSpPr>
                  <a:spLocks noRot="1" noChangeAspect="1" noMove="1" noResize="1" noEditPoints="1" noAdjustHandles="1" noChangeArrowheads="1" noChangeShapeType="1" noTextEdit="1"/>
                </p:cNvSpPr>
                <p:nvPr/>
              </p:nvSpPr>
              <p:spPr>
                <a:xfrm>
                  <a:off x="9548602" y="4729204"/>
                  <a:ext cx="2139752" cy="5847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4642CEF-0069-449C-AA69-98A242B571DB}"/>
                    </a:ext>
                  </a:extLst>
                </p:cNvPr>
                <p:cNvSpPr/>
                <p:nvPr/>
              </p:nvSpPr>
              <p:spPr>
                <a:xfrm>
                  <a:off x="3989381" y="3243355"/>
                  <a:ext cx="4563685" cy="2312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a:gradFill>
                              <a:gsLst>
                                <a:gs pos="0">
                                  <a:schemeClr val="tx1"/>
                                </a:gs>
                                <a:gs pos="100000">
                                  <a:schemeClr val="tx1"/>
                                </a:gs>
                              </a:gsLst>
                              <a:lin ang="0" scaled="0"/>
                            </a:gradFill>
                            <a:latin typeface="Cambria Math" panose="02040503050406030204" pitchFamily="18" charset="0"/>
                            <a:sym typeface="Gill Sans Light"/>
                          </a:rPr>
                          <m:t>𝐿</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a:gradFill>
                                  <a:gsLst>
                                    <a:gs pos="0">
                                      <a:schemeClr val="tx1"/>
                                    </a:gs>
                                    <a:gs pos="100000">
                                      <a:schemeClr val="tx1"/>
                                    </a:gs>
                                  </a:gsLst>
                                  <a:lin ang="0" scaled="0"/>
                                </a:gradFill>
                                <a:latin typeface="Cambria Math" panose="02040503050406030204" pitchFamily="18" charset="0"/>
                                <a:sym typeface="Gill Sans Light"/>
                              </a:rPr>
                              <m:t>)</m:t>
                            </m:r>
                          </m:e>
                          <m:sub>
                            <m:r>
                              <a:rPr lang="en-US" altLang="zh-CN" sz="3200">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3200">
                            <a:gradFill>
                              <a:gsLst>
                                <a:gs pos="0">
                                  <a:schemeClr val="tx1"/>
                                </a:gs>
                                <a:gs pos="100000">
                                  <a:schemeClr val="tx1"/>
                                </a:gs>
                              </a:gsLst>
                              <a:lin ang="0" scaled="0"/>
                            </a:gradFill>
                            <a:latin typeface="Cambria Math" panose="02040503050406030204" pitchFamily="18" charset="0"/>
                            <a:sym typeface="Gill Sans Light"/>
                          </a:rPr>
                          <m:t>=</m:t>
                        </m:r>
                        <m:d>
                          <m:dPr>
                            <m:begChr m:val="{"/>
                            <m:endChr m:val=""/>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dPr>
                          <m:e>
                            <m:eqArr>
                              <m:eqArr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eqArrPr>
                              <m:e>
                                <m:r>
                                  <a:rPr lang="en-US" altLang="zh-CN" sz="3200">
                                    <a:gradFill>
                                      <a:gsLst>
                                        <a:gs pos="0">
                                          <a:schemeClr val="tx1"/>
                                        </a:gs>
                                        <a:gs pos="100000">
                                          <a:schemeClr val="tx1"/>
                                        </a:gs>
                                      </a:gsLst>
                                      <a:lin ang="0" scaled="0"/>
                                    </a:gradFill>
                                    <a:latin typeface="Cambria Math" panose="02040503050406030204" pitchFamily="18" charset="0"/>
                                    <a:sym typeface="Gill Sans Light"/>
                                  </a:rPr>
                                  <m:t>−</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a:gradFill>
                                          <a:gsLst>
                                            <a:gs pos="0">
                                              <a:schemeClr val="tx1"/>
                                            </a:gs>
                                            <a:gs pos="100000">
                                              <a:schemeClr val="tx1"/>
                                            </a:gs>
                                          </a:gsLst>
                                          <a:lin ang="0" scaled="0"/>
                                        </a:gradFill>
                                        <a:latin typeface="Cambria Math" panose="02040503050406030204" pitchFamily="18" charset="0"/>
                                        <a:sym typeface="Gill Sans Light"/>
                                      </a:rPr>
                                      <m:t>𝑐</m:t>
                                    </m:r>
                                  </m:e>
                                  <m:sub>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sub>
                                </m:sSub>
                                <m:r>
                                  <a:rPr lang="en-US" altLang="zh-CN" sz="3200">
                                    <a:gradFill>
                                      <a:gsLst>
                                        <a:gs pos="0">
                                          <a:schemeClr val="tx1"/>
                                        </a:gs>
                                        <a:gs pos="100000">
                                          <a:schemeClr val="tx1"/>
                                        </a:gs>
                                      </a:gsLst>
                                      <a:lin ang="0" scaled="0"/>
                                    </a:gradFill>
                                    <a:latin typeface="Cambria Math" panose="02040503050406030204" pitchFamily="18" charset="0"/>
                                    <a:sym typeface="Gill Sans Light"/>
                                  </a:rPr>
                                  <m:t>  </m:t>
                                </m:r>
                              </m:e>
                              <m:e>
                                <m:nary>
                                  <m:naryPr>
                                    <m:chr m:val="∑"/>
                                    <m:supHide m:val="on"/>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naryPr>
                                  <m:sub>
                                    <m:d>
                                      <m:d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dPr>
                                      <m:e>
                                        <m:r>
                                          <m:rPr>
                                            <m:brk m:alnAt="7"/>
                                          </m:rP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sSup>
                                          <m:sSup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e>
                                          <m:sup>
                                            <m:r>
                                              <a:rPr lang="en-US" altLang="zh-CN" sz="3200">
                                                <a:gradFill>
                                                  <a:gsLst>
                                                    <a:gs pos="0">
                                                      <a:schemeClr val="tx1"/>
                                                    </a:gs>
                                                    <a:gs pos="100000">
                                                      <a:schemeClr val="tx1"/>
                                                    </a:gs>
                                                  </a:gsLst>
                                                  <a:lin ang="0" scaled="0"/>
                                                </a:gradFill>
                                                <a:latin typeface="Cambria Math" panose="02040503050406030204" pitchFamily="18" charset="0"/>
                                                <a:sym typeface="Gill Sans Light"/>
                                              </a:rPr>
                                              <m:t>′</m:t>
                                            </m:r>
                                          </m:sup>
                                        </m:sSup>
                                      </m:e>
                                    </m:d>
                                    <m:r>
                                      <m:rPr>
                                        <m:brk m:alnAt="7"/>
                                      </m:rP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 </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a:gradFill>
                                              <a:gsLst>
                                                <a:gs pos="0">
                                                  <a:schemeClr val="tx1"/>
                                                </a:gs>
                                                <a:gs pos="100000">
                                                  <a:schemeClr val="tx1"/>
                                                </a:gs>
                                              </a:gsLst>
                                              <a:lin ang="0" scaled="0"/>
                                            </a:gradFill>
                                            <a:latin typeface="Cambria Math" panose="02040503050406030204" pitchFamily="18" charset="0"/>
                                            <a:sym typeface="Gill Sans Light"/>
                                          </a:rPr>
                                          <m:t>𝑒</m:t>
                                        </m:r>
                                      </m:e>
                                      <m:sub>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sSup>
                                          <m:sSup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e>
                                          <m:sup>
                                            <m:r>
                                              <a:rPr lang="en-US" altLang="zh-CN" sz="3200">
                                                <a:gradFill>
                                                  <a:gsLst>
                                                    <a:gs pos="0">
                                                      <a:schemeClr val="tx1"/>
                                                    </a:gs>
                                                    <a:gs pos="100000">
                                                      <a:schemeClr val="tx1"/>
                                                    </a:gs>
                                                  </a:gsLst>
                                                  <a:lin ang="0" scaled="0"/>
                                                </a:gradFill>
                                                <a:latin typeface="Cambria Math" panose="02040503050406030204" pitchFamily="18" charset="0"/>
                                                <a:sym typeface="Gill Sans Light"/>
                                              </a:rPr>
                                              <m:t>′</m:t>
                                            </m:r>
                                          </m:sup>
                                        </m:sSup>
                                      </m:sub>
                                    </m:sSub>
                                    <m:r>
                                      <m:rPr>
                                        <m:brk m:alnAt="7"/>
                                      </m:rP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𝐸</m:t>
                                    </m:r>
                                  </m:sub>
                                  <m:sup/>
                                  <m:e>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a:gradFill>
                                              <a:gsLst>
                                                <a:gs pos="0">
                                                  <a:schemeClr val="tx1"/>
                                                </a:gs>
                                                <a:gs pos="100000">
                                                  <a:schemeClr val="tx1"/>
                                                </a:gs>
                                              </a:gsLst>
                                              <a:lin ang="0" scaled="0"/>
                                            </a:gradFill>
                                            <a:latin typeface="Cambria Math" panose="02040503050406030204" pitchFamily="18" charset="0"/>
                                            <a:sym typeface="Gill Sans Light"/>
                                          </a:rPr>
                                          <m:t>𝑐</m:t>
                                        </m:r>
                                      </m:e>
                                      <m:sub>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sSup>
                                          <m:sSup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e>
                                          <m:sup>
                                            <m:r>
                                              <a:rPr lang="en-US" altLang="zh-CN" sz="3200">
                                                <a:gradFill>
                                                  <a:gsLst>
                                                    <a:gs pos="0">
                                                      <a:schemeClr val="tx1"/>
                                                    </a:gs>
                                                    <a:gs pos="100000">
                                                      <a:schemeClr val="tx1"/>
                                                    </a:gs>
                                                  </a:gsLst>
                                                  <a:lin ang="0" scaled="0"/>
                                                </a:gradFill>
                                                <a:latin typeface="Cambria Math" panose="02040503050406030204" pitchFamily="18" charset="0"/>
                                                <a:sym typeface="Gill Sans Light"/>
                                              </a:rPr>
                                              <m:t>′</m:t>
                                            </m:r>
                                          </m:sup>
                                        </m:sSup>
                                      </m:sub>
                                    </m:sSub>
                                  </m:e>
                                </m:nary>
                              </m:e>
                            </m:eqArr>
                          </m:e>
                        </m:d>
                      </m:oMath>
                    </m:oMathPara>
                  </a14:m>
                  <a:endParaRPr lang="zh-CN" altLang="en-US" sz="3200" dirty="0">
                    <a:gradFill>
                      <a:gsLst>
                        <a:gs pos="0">
                          <a:schemeClr val="tx1"/>
                        </a:gs>
                        <a:gs pos="100000">
                          <a:schemeClr val="tx1"/>
                        </a:gs>
                      </a:gsLst>
                      <a:lin ang="0" scaled="0"/>
                    </a:gradFill>
                    <a:latin typeface="Gill Sans Light"/>
                  </a:endParaRPr>
                </a:p>
              </p:txBody>
            </p:sp>
          </mc:Choice>
          <mc:Fallback xmlns="">
            <p:sp>
              <p:nvSpPr>
                <p:cNvPr id="7" name="矩形 6">
                  <a:extLst>
                    <a:ext uri="{FF2B5EF4-FFF2-40B4-BE49-F238E27FC236}">
                      <a16:creationId xmlns:a16="http://schemas.microsoft.com/office/drawing/2014/main" id="{44642CEF-0069-449C-AA69-98A242B571DB}"/>
                    </a:ext>
                  </a:extLst>
                </p:cNvPr>
                <p:cNvSpPr>
                  <a:spLocks noRot="1" noChangeAspect="1" noMove="1" noResize="1" noEditPoints="1" noAdjustHandles="1" noChangeArrowheads="1" noChangeShapeType="1" noTextEdit="1"/>
                </p:cNvSpPr>
                <p:nvPr/>
              </p:nvSpPr>
              <p:spPr>
                <a:xfrm>
                  <a:off x="3989381" y="3243355"/>
                  <a:ext cx="4563685" cy="2312108"/>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2718D6C-EF52-4C60-918E-F5B700B00335}"/>
                  </a:ext>
                </a:extLst>
              </p:cNvPr>
              <p:cNvSpPr/>
              <p:nvPr/>
            </p:nvSpPr>
            <p:spPr>
              <a:xfrm>
                <a:off x="3070412" y="5968130"/>
                <a:ext cx="8753230" cy="624338"/>
              </a:xfrm>
              <a:prstGeom prst="rect">
                <a:avLst/>
              </a:prstGeom>
            </p:spPr>
            <p:txBody>
              <a:bodyPr wrap="none">
                <a:spAutoFit/>
              </a:bodyPr>
              <a:lstStyle/>
              <a:p>
                <a14:m>
                  <m:oMath xmlns:m="http://schemas.openxmlformats.org/officeDocument/2006/math">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a:gradFill>
                              <a:gsLst>
                                <a:gs pos="0">
                                  <a:schemeClr val="tx1"/>
                                </a:gs>
                                <a:gs pos="100000">
                                  <a:schemeClr val="tx1"/>
                                </a:gs>
                              </a:gsLst>
                              <a:lin ang="0" scaled="0"/>
                            </a:gradFill>
                            <a:latin typeface="Cambria Math" panose="02040503050406030204" pitchFamily="18" charset="0"/>
                            <a:sym typeface="Gill Sans Light"/>
                          </a:rPr>
                          <m:t>𝑐</m:t>
                        </m:r>
                      </m:e>
                      <m:sub>
                        <m:r>
                          <a:rPr lang="en-US" altLang="zh-CN" sz="3200">
                            <a:gradFill>
                              <a:gsLst>
                                <a:gs pos="0">
                                  <a:schemeClr val="tx1"/>
                                </a:gs>
                                <a:gs pos="100000">
                                  <a:schemeClr val="tx1"/>
                                </a:gs>
                              </a:gsLst>
                              <a:lin ang="0" scaled="0"/>
                            </a:gradFill>
                            <a:latin typeface="Cambria Math" panose="02040503050406030204" pitchFamily="18" charset="0"/>
                            <a:sym typeface="Gill Sans Light"/>
                          </a:rPr>
                          <m:t>𝑖</m:t>
                        </m:r>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a:gradFill>
                              <a:gsLst>
                                <a:gs pos="0">
                                  <a:schemeClr val="tx1"/>
                                </a:gs>
                                <a:gs pos="100000">
                                  <a:schemeClr val="tx1"/>
                                </a:gs>
                              </a:gsLst>
                              <a:lin ang="0" scaled="0"/>
                            </a:gradFill>
                            <a:latin typeface="Cambria Math" panose="02040503050406030204" pitchFamily="18" charset="0"/>
                            <a:sym typeface="Gill Sans Light"/>
                          </a:rPr>
                          <m:t>𝑗</m:t>
                        </m:r>
                      </m:sub>
                    </m:sSub>
                  </m:oMath>
                </a14:m>
                <a:r>
                  <a:rPr lang="en-US" altLang="zh-CN" sz="3200" dirty="0">
                    <a:gradFill>
                      <a:gsLst>
                        <a:gs pos="0">
                          <a:schemeClr val="tx1"/>
                        </a:gs>
                        <a:gs pos="100000">
                          <a:schemeClr val="tx1"/>
                        </a:gs>
                      </a:gsLst>
                      <a:lin ang="0" scaled="0"/>
                    </a:gradFill>
                    <a:latin typeface="Gill Sans Light"/>
                  </a:rPr>
                  <a:t> is the connectivity strength between region </a:t>
                </a:r>
                <a:r>
                  <a:rPr lang="en-US" altLang="zh-CN" sz="3200" dirty="0" err="1">
                    <a:gradFill>
                      <a:gsLst>
                        <a:gs pos="0">
                          <a:schemeClr val="tx1"/>
                        </a:gs>
                        <a:gs pos="100000">
                          <a:schemeClr val="tx1"/>
                        </a:gs>
                      </a:gsLst>
                      <a:lin ang="0" scaled="0"/>
                    </a:gradFill>
                    <a:latin typeface="Gill Sans Light"/>
                  </a:rPr>
                  <a:t>i</a:t>
                </a:r>
                <a:r>
                  <a:rPr lang="en-US" altLang="zh-CN" sz="3200" dirty="0">
                    <a:gradFill>
                      <a:gsLst>
                        <a:gs pos="0">
                          <a:schemeClr val="tx1"/>
                        </a:gs>
                        <a:gs pos="100000">
                          <a:schemeClr val="tx1"/>
                        </a:gs>
                      </a:gsLst>
                      <a:lin ang="0" scaled="0"/>
                    </a:gradFill>
                    <a:latin typeface="Gill Sans Light"/>
                  </a:rPr>
                  <a:t> and j</a:t>
                </a:r>
                <a:endParaRPr lang="zh-CN" altLang="en-US" sz="3200" dirty="0">
                  <a:gradFill>
                    <a:gsLst>
                      <a:gs pos="0">
                        <a:schemeClr val="tx1"/>
                      </a:gs>
                      <a:gs pos="100000">
                        <a:schemeClr val="tx1"/>
                      </a:gs>
                    </a:gsLst>
                    <a:lin ang="0" scaled="0"/>
                  </a:gradFill>
                  <a:latin typeface="Gill Sans Light"/>
                </a:endParaRPr>
              </a:p>
            </p:txBody>
          </p:sp>
        </mc:Choice>
        <mc:Fallback xmlns="">
          <p:sp>
            <p:nvSpPr>
              <p:cNvPr id="10" name="矩形 9">
                <a:extLst>
                  <a:ext uri="{FF2B5EF4-FFF2-40B4-BE49-F238E27FC236}">
                    <a16:creationId xmlns:a16="http://schemas.microsoft.com/office/drawing/2014/main" id="{D2718D6C-EF52-4C60-918E-F5B700B00335}"/>
                  </a:ext>
                </a:extLst>
              </p:cNvPr>
              <p:cNvSpPr>
                <a:spLocks noRot="1" noChangeAspect="1" noMove="1" noResize="1" noEditPoints="1" noAdjustHandles="1" noChangeArrowheads="1" noChangeShapeType="1" noTextEdit="1"/>
              </p:cNvSpPr>
              <p:nvPr/>
            </p:nvSpPr>
            <p:spPr>
              <a:xfrm>
                <a:off x="3070412" y="5968130"/>
                <a:ext cx="8753230" cy="6243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A79A838-465E-4190-A42A-8A0A91D6C9F7}"/>
                  </a:ext>
                </a:extLst>
              </p:cNvPr>
              <p:cNvSpPr/>
              <p:nvPr/>
            </p:nvSpPr>
            <p:spPr>
              <a:xfrm>
                <a:off x="3491238" y="1437992"/>
                <a:ext cx="7702166" cy="1107291"/>
              </a:xfrm>
              <a:prstGeom prst="rect">
                <a:avLst/>
              </a:prstGeom>
            </p:spPr>
            <p:txBody>
              <a:bodyPr wrap="square">
                <a:spAutoFit/>
              </a:bodyPr>
              <a:lstStyle/>
              <a:p>
                <a:pPr>
                  <a:spcAft>
                    <a:spcPts val="600"/>
                  </a:spcAft>
                </a:pPr>
                <a14:m>
                  <m:oMathPara xmlns:m="http://schemas.openxmlformats.org/officeDocument/2006/math">
                    <m:oMathParaPr>
                      <m:jc m:val="center"/>
                    </m:oMathParaPr>
                    <m:oMath xmlns:m="http://schemas.openxmlformats.org/officeDocument/2006/math">
                      <m:f>
                        <m:fPr>
                          <m:ctrlPr>
                            <a:rPr lang="en-US" altLang="zh-CN" sz="3200" i="1" smtClean="0">
                              <a:gradFill>
                                <a:gsLst>
                                  <a:gs pos="0">
                                    <a:schemeClr val="tx1"/>
                                  </a:gs>
                                  <a:gs pos="100000">
                                    <a:schemeClr val="tx1"/>
                                  </a:gs>
                                </a:gsLst>
                                <a:lin ang="0" scaled="0"/>
                              </a:gradFill>
                              <a:latin typeface="Cambria Math" panose="02040503050406030204" pitchFamily="18" charset="0"/>
                              <a:sym typeface="Gill Sans Light"/>
                            </a:rPr>
                          </m:ctrlPr>
                        </m:fPr>
                        <m:num>
                          <m:r>
                            <a:rPr lang="en-US" altLang="zh-CN" sz="3200" i="1" dirty="0" smtClean="0">
                              <a:gradFill>
                                <a:gsLst>
                                  <a:gs pos="0">
                                    <a:schemeClr val="tx1"/>
                                  </a:gs>
                                  <a:gs pos="100000">
                                    <a:schemeClr val="tx1"/>
                                  </a:gs>
                                </a:gsLst>
                                <a:lin ang="0" scaled="0"/>
                              </a:gradFill>
                              <a:latin typeface="Cambria Math" panose="02040503050406030204" pitchFamily="18" charset="0"/>
                            </a:rPr>
                            <m:t>𝑑</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num>
                        <m:den>
                          <m:r>
                            <a:rPr lang="en-US" altLang="zh-CN" sz="3200">
                              <a:gradFill>
                                <a:gsLst>
                                  <a:gs pos="0">
                                    <a:schemeClr val="tx1"/>
                                  </a:gs>
                                  <a:gs pos="100000">
                                    <a:schemeClr val="tx1"/>
                                  </a:gs>
                                </a:gsLst>
                                <a:lin ang="0" scaled="0"/>
                              </a:gradFill>
                              <a:latin typeface="Cambria Math" panose="02040503050406030204" pitchFamily="18" charset="0"/>
                              <a:sym typeface="Gill Sans Light"/>
                            </a:rPr>
                            <m:t>𝑑𝑡</m:t>
                          </m:r>
                        </m:den>
                      </m:f>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i="1"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𝑘</m:t>
                      </m:r>
                      <m:r>
                        <a:rPr lang="en-US" altLang="zh-CN" sz="3200" b="0" i="1">
                          <a:gradFill>
                            <a:gsLst>
                              <a:gs pos="0">
                                <a:schemeClr val="tx1"/>
                              </a:gs>
                              <a:gs pos="100000">
                                <a:schemeClr val="tx1"/>
                              </a:gs>
                            </a:gsLst>
                            <a:lin ang="0" scaled="0"/>
                          </a:gradFill>
                          <a:latin typeface="Cambria Math" panose="02040503050406030204" pitchFamily="18" charset="0"/>
                        </a:rPr>
                        <m:t>∙</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i="1">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3200" i="1">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3200" b="0" i="1">
                          <a:gradFill>
                            <a:gsLst>
                              <a:gs pos="0">
                                <a:schemeClr val="tx1"/>
                              </a:gs>
                              <a:gs pos="100000">
                                <a:schemeClr val="tx1"/>
                              </a:gs>
                            </a:gsLst>
                            <a:lin ang="0" scaled="0"/>
                          </a:gradFill>
                          <a:latin typeface="Cambria Math" panose="02040503050406030204" pitchFamily="18" charset="0"/>
                        </a:rPr>
                        <m:t>∙</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oMath>
                  </m:oMathPara>
                </a14:m>
                <a:endParaRPr lang="zh-CN" altLang="en-US" sz="3200" dirty="0">
                  <a:gradFill>
                    <a:gsLst>
                      <a:gs pos="0">
                        <a:schemeClr val="tx1"/>
                      </a:gs>
                      <a:gs pos="100000">
                        <a:schemeClr val="tx1"/>
                      </a:gs>
                    </a:gsLst>
                    <a:lin ang="0" scaled="0"/>
                  </a:gradFill>
                  <a:latin typeface="Gill Sans Light"/>
                  <a:sym typeface="Gill Sans Light"/>
                </a:endParaRPr>
              </a:p>
            </p:txBody>
          </p:sp>
        </mc:Choice>
        <mc:Fallback xmlns="">
          <p:sp>
            <p:nvSpPr>
              <p:cNvPr id="11" name="矩形 10">
                <a:extLst>
                  <a:ext uri="{FF2B5EF4-FFF2-40B4-BE49-F238E27FC236}">
                    <a16:creationId xmlns:a16="http://schemas.microsoft.com/office/drawing/2014/main" id="{4A79A838-465E-4190-A42A-8A0A91D6C9F7}"/>
                  </a:ext>
                </a:extLst>
              </p:cNvPr>
              <p:cNvSpPr>
                <a:spLocks noRot="1" noChangeAspect="1" noMove="1" noResize="1" noEditPoints="1" noAdjustHandles="1" noChangeArrowheads="1" noChangeShapeType="1" noTextEdit="1"/>
              </p:cNvSpPr>
              <p:nvPr/>
            </p:nvSpPr>
            <p:spPr>
              <a:xfrm>
                <a:off x="3491238" y="1437992"/>
                <a:ext cx="7702166" cy="1107291"/>
              </a:xfrm>
              <a:prstGeom prst="rect">
                <a:avLst/>
              </a:prstGeom>
              <a:blipFill>
                <a:blip r:embed="rId10"/>
                <a:stretch>
                  <a:fillRect/>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F4C10BA4-50B5-4777-8FAE-9631450E0C9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48298830"/>
      </p:ext>
    </p:extLst>
  </p:cSld>
  <p:clrMapOvr>
    <a:masterClrMapping/>
  </p:clrMapOvr>
  <p:transition spd="med" advTm="149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INVERTIBLE NEURAL NETWORK"/>
          <p:cNvSpPr txBox="1">
            <a:spLocks noGrp="1"/>
          </p:cNvSpPr>
          <p:nvPr>
            <p:ph type="title" idx="4294967295"/>
          </p:nvPr>
        </p:nvSpPr>
        <p:spPr>
          <a:xfrm>
            <a:off x="577112" y="66861"/>
            <a:ext cx="11299031" cy="1518047"/>
          </a:xfrm>
          <a:prstGeom prst="rect">
            <a:avLst/>
          </a:prstGeom>
        </p:spPr>
        <p:txBody>
          <a:bodyPr>
            <a:normAutofit/>
          </a:bodyPr>
          <a:lstStyle>
            <a:lvl1pPr>
              <a:defRPr sz="6200">
                <a:latin typeface="Gill Sans Light"/>
                <a:ea typeface="Gill Sans Light"/>
                <a:cs typeface="Gill Sans Light"/>
                <a:sym typeface="Gill Sans Light"/>
              </a:defRPr>
            </a:lvl1pPr>
          </a:lstStyle>
          <a:p>
            <a:r>
              <a:rPr lang="en-US" altLang="zh-CN" sz="3200" dirty="0">
                <a:gradFill>
                  <a:gsLst>
                    <a:gs pos="0">
                      <a:schemeClr val="tx1"/>
                    </a:gs>
                    <a:gs pos="100000">
                      <a:schemeClr val="tx1"/>
                    </a:gs>
                  </a:gsLst>
                  <a:lin ang="0" scaled="0"/>
                </a:gradFill>
              </a:rPr>
              <a:t>NETWORK DIFFUSION MODEL</a:t>
            </a:r>
            <a:endParaRPr sz="3200" dirty="0">
              <a:gradFill>
                <a:gsLst>
                  <a:gs pos="0">
                    <a:schemeClr val="tx1"/>
                  </a:gs>
                  <a:gs pos="100000">
                    <a:schemeClr val="tx1"/>
                  </a:gs>
                </a:gsLst>
                <a:lin ang="0" scaled="0"/>
              </a:gradFill>
            </a:endParaRPr>
          </a:p>
        </p:txBody>
      </p:sp>
      <p:grpSp>
        <p:nvGrpSpPr>
          <p:cNvPr id="44" name="组合 43">
            <a:extLst>
              <a:ext uri="{FF2B5EF4-FFF2-40B4-BE49-F238E27FC236}">
                <a16:creationId xmlns:a16="http://schemas.microsoft.com/office/drawing/2014/main" id="{2B761A7E-60E0-41D0-8695-5B307198F8D2}"/>
              </a:ext>
            </a:extLst>
          </p:cNvPr>
          <p:cNvGrpSpPr/>
          <p:nvPr/>
        </p:nvGrpSpPr>
        <p:grpSpPr>
          <a:xfrm>
            <a:off x="199742" y="1615817"/>
            <a:ext cx="2688601" cy="2139302"/>
            <a:chOff x="8682563" y="2095801"/>
            <a:chExt cx="3831941" cy="3143728"/>
          </a:xfrm>
        </p:grpSpPr>
        <p:pic>
          <p:nvPicPr>
            <p:cNvPr id="45" name="图片 44">
              <a:extLst>
                <a:ext uri="{FF2B5EF4-FFF2-40B4-BE49-F238E27FC236}">
                  <a16:creationId xmlns:a16="http://schemas.microsoft.com/office/drawing/2014/main" id="{2D4E2B7C-5EFA-41FC-8753-1943932A3F3E}"/>
                </a:ext>
              </a:extLst>
            </p:cNvPr>
            <p:cNvPicPr>
              <a:picLocks noChangeAspect="1"/>
            </p:cNvPicPr>
            <p:nvPr/>
          </p:nvPicPr>
          <p:blipFill>
            <a:blip r:embed="rId6"/>
            <a:stretch>
              <a:fillRect/>
            </a:stretch>
          </p:blipFill>
          <p:spPr>
            <a:xfrm>
              <a:off x="9478576" y="2095801"/>
              <a:ext cx="1827419" cy="2188013"/>
            </a:xfrm>
            <a:prstGeom prst="rect">
              <a:avLst/>
            </a:prstGeom>
          </p:spPr>
        </p:pic>
        <p:sp>
          <p:nvSpPr>
            <p:cNvPr id="46" name="OBJECTS">
              <a:extLst>
                <a:ext uri="{FF2B5EF4-FFF2-40B4-BE49-F238E27FC236}">
                  <a16:creationId xmlns:a16="http://schemas.microsoft.com/office/drawing/2014/main" id="{0D7AF69A-602B-46ED-AB7E-846AF157A5EE}"/>
                </a:ext>
              </a:extLst>
            </p:cNvPr>
            <p:cNvSpPr txBox="1"/>
            <p:nvPr/>
          </p:nvSpPr>
          <p:spPr>
            <a:xfrm>
              <a:off x="8682563" y="4432585"/>
              <a:ext cx="3831941" cy="806944"/>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35719" tIns="35719" rIns="35719" bIns="35719" anchor="ctr">
              <a:spAutoFit/>
            </a:bodyPr>
            <a:lstStyle>
              <a:lvl1pPr>
                <a:defRPr sz="3000" b="0">
                  <a:latin typeface="Gill Sans Light"/>
                  <a:ea typeface="Gill Sans Light"/>
                  <a:cs typeface="Gill Sans Light"/>
                  <a:sym typeface="Gill Sans Light"/>
                </a:defRPr>
              </a:lvl1pPr>
            </a:lstStyle>
            <a:p>
              <a:pPr algn="ctr"/>
              <a:r>
                <a:rPr lang="en-US" sz="1800" dirty="0">
                  <a:gradFill>
                    <a:gsLst>
                      <a:gs pos="0">
                        <a:schemeClr val="tx1"/>
                      </a:gs>
                      <a:gs pos="100000">
                        <a:schemeClr val="tx1"/>
                      </a:gs>
                    </a:gsLst>
                    <a:lin ang="5400000" scaled="1"/>
                  </a:gradFill>
                </a:rPr>
                <a:t>T1 Weighted MRI</a:t>
              </a:r>
            </a:p>
            <a:p>
              <a:r>
                <a:rPr lang="en-US" altLang="zh-CN" sz="1800" dirty="0">
                  <a:gradFill>
                    <a:gsLst>
                      <a:gs pos="0">
                        <a:schemeClr val="tx1"/>
                      </a:gs>
                      <a:gs pos="100000">
                        <a:schemeClr val="tx1"/>
                      </a:gs>
                    </a:gsLst>
                    <a:lin ang="5400000" scaled="1"/>
                  </a:gradFill>
                </a:rPr>
                <a:t>Structural Brain Connectivity</a:t>
              </a:r>
              <a:endParaRPr sz="1800" dirty="0">
                <a:gradFill>
                  <a:gsLst>
                    <a:gs pos="0">
                      <a:schemeClr val="tx1"/>
                    </a:gs>
                    <a:gs pos="100000">
                      <a:schemeClr val="tx1"/>
                    </a:gs>
                  </a:gsLst>
                  <a:lin ang="5400000" scaled="1"/>
                </a:gradFill>
              </a:endParaRPr>
            </a:p>
          </p:txBody>
        </p:sp>
      </p:grpSp>
      <p:sp>
        <p:nvSpPr>
          <p:cNvPr id="2" name="箭头: 右 1">
            <a:extLst>
              <a:ext uri="{FF2B5EF4-FFF2-40B4-BE49-F238E27FC236}">
                <a16:creationId xmlns:a16="http://schemas.microsoft.com/office/drawing/2014/main" id="{7C6964B2-3D97-45C7-BC57-4119672A5ADA}"/>
              </a:ext>
            </a:extLst>
          </p:cNvPr>
          <p:cNvSpPr/>
          <p:nvPr/>
        </p:nvSpPr>
        <p:spPr>
          <a:xfrm>
            <a:off x="3280228" y="1932765"/>
            <a:ext cx="1944914" cy="855042"/>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2" name="组合 11">
            <a:extLst>
              <a:ext uri="{FF2B5EF4-FFF2-40B4-BE49-F238E27FC236}">
                <a16:creationId xmlns:a16="http://schemas.microsoft.com/office/drawing/2014/main" id="{4326FE26-BBC2-441D-96AF-41A42DF63F18}"/>
              </a:ext>
            </a:extLst>
          </p:cNvPr>
          <p:cNvGrpSpPr/>
          <p:nvPr/>
        </p:nvGrpSpPr>
        <p:grpSpPr>
          <a:xfrm>
            <a:off x="5845379" y="1349060"/>
            <a:ext cx="2345119" cy="1856935"/>
            <a:chOff x="8444800" y="2500532"/>
            <a:chExt cx="2345119" cy="1856935"/>
          </a:xfrm>
        </p:grpSpPr>
        <p:grpSp>
          <p:nvGrpSpPr>
            <p:cNvPr id="13" name="组合 12">
              <a:extLst>
                <a:ext uri="{FF2B5EF4-FFF2-40B4-BE49-F238E27FC236}">
                  <a16:creationId xmlns:a16="http://schemas.microsoft.com/office/drawing/2014/main" id="{94E15988-DF14-4CB3-9BDC-9EAF86FCBC3F}"/>
                </a:ext>
              </a:extLst>
            </p:cNvPr>
            <p:cNvGrpSpPr/>
            <p:nvPr/>
          </p:nvGrpSpPr>
          <p:grpSpPr>
            <a:xfrm>
              <a:off x="8444800" y="2500532"/>
              <a:ext cx="2345119" cy="1856935"/>
              <a:chOff x="8866831" y="2625223"/>
              <a:chExt cx="2345119" cy="1856935"/>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8D1E279-2523-4CCD-87F1-CA99FFE869F8}"/>
                      </a:ext>
                    </a:extLst>
                  </p:cNvPr>
                  <p:cNvSpPr txBox="1"/>
                  <p:nvPr/>
                </p:nvSpPr>
                <p:spPr>
                  <a:xfrm>
                    <a:off x="9240625" y="2966614"/>
                    <a:ext cx="1875949" cy="830997"/>
                  </a:xfrm>
                  <a:prstGeom prst="rect">
                    <a:avLst/>
                  </a:prstGeom>
                  <a:noFill/>
                </p:spPr>
                <p:txBody>
                  <a:bodyPr wrap="square" rtlCol="0">
                    <a:spAutoFit/>
                  </a:bodyPr>
                  <a:lstStyle/>
                  <a:p>
                    <a:r>
                      <a:rPr lang="en-US" altLang="zh-CN" sz="2400" dirty="0">
                        <a:solidFill>
                          <a:schemeClr val="accent1">
                            <a:lumMod val="75000"/>
                          </a:schemeClr>
                        </a:solidFill>
                      </a:rPr>
                      <a:t>Subject Level Laplacian </a:t>
                    </a:r>
                    <a14:m>
                      <m:oMath xmlns:m="http://schemas.openxmlformats.org/officeDocument/2006/math">
                        <m:sSub>
                          <m:sSubPr>
                            <m:ctrlPr>
                              <a:rPr lang="en-US" altLang="zh-CN" sz="2400" i="1">
                                <a:solidFill>
                                  <a:schemeClr val="accent1">
                                    <a:lumMod val="75000"/>
                                  </a:schemeClr>
                                </a:solidFill>
                                <a:latin typeface="Cambria Math" panose="02040503050406030204" pitchFamily="18" charset="0"/>
                                <a:sym typeface="Gill Sans Light"/>
                              </a:rPr>
                            </m:ctrlPr>
                          </m:sSubPr>
                          <m:e>
                            <m:r>
                              <a:rPr lang="en-US" altLang="zh-CN" sz="2400">
                                <a:solidFill>
                                  <a:schemeClr val="accent1">
                                    <a:lumMod val="75000"/>
                                  </a:schemeClr>
                                </a:solidFill>
                                <a:latin typeface="Cambria Math" panose="02040503050406030204" pitchFamily="18" charset="0"/>
                                <a:sym typeface="Gill Sans Light"/>
                              </a:rPr>
                              <m:t>𝐿</m:t>
                            </m:r>
                          </m:e>
                          <m:sub>
                            <m:r>
                              <a:rPr lang="en-US" altLang="zh-CN" sz="2400">
                                <a:solidFill>
                                  <a:schemeClr val="accent1">
                                    <a:lumMod val="75000"/>
                                  </a:schemeClr>
                                </a:solidFill>
                                <a:latin typeface="Cambria Math" panose="02040503050406030204" pitchFamily="18" charset="0"/>
                                <a:sym typeface="Gill Sans Light"/>
                              </a:rPr>
                              <m:t>𝑠</m:t>
                            </m:r>
                          </m:sub>
                        </m:sSub>
                      </m:oMath>
                    </a14:m>
                    <a:endParaRPr lang="zh-CN" altLang="en-US" sz="2400" dirty="0">
                      <a:solidFill>
                        <a:schemeClr val="accent1">
                          <a:lumMod val="75000"/>
                        </a:schemeClr>
                      </a:solidFill>
                    </a:endParaRPr>
                  </a:p>
                </p:txBody>
              </p:sp>
            </mc:Choice>
            <mc:Fallback xmlns="">
              <p:sp>
                <p:nvSpPr>
                  <p:cNvPr id="15" name="文本框 14">
                    <a:extLst>
                      <a:ext uri="{FF2B5EF4-FFF2-40B4-BE49-F238E27FC236}">
                        <a16:creationId xmlns:a16="http://schemas.microsoft.com/office/drawing/2014/main" id="{08D1E279-2523-4CCD-87F1-CA99FFE869F8}"/>
                      </a:ext>
                    </a:extLst>
                  </p:cNvPr>
                  <p:cNvSpPr txBox="1">
                    <a:spLocks noRot="1" noChangeAspect="1" noMove="1" noResize="1" noEditPoints="1" noAdjustHandles="1" noChangeArrowheads="1" noChangeShapeType="1" noTextEdit="1"/>
                  </p:cNvSpPr>
                  <p:nvPr/>
                </p:nvSpPr>
                <p:spPr>
                  <a:xfrm>
                    <a:off x="9240625" y="2966614"/>
                    <a:ext cx="1875949" cy="830997"/>
                  </a:xfrm>
                  <a:prstGeom prst="rect">
                    <a:avLst/>
                  </a:prstGeom>
                  <a:blipFill>
                    <a:blip r:embed="rId7"/>
                    <a:stretch>
                      <a:fillRect l="-4870" t="-5839" r="-1299" b="-16058"/>
                    </a:stretch>
                  </a:blipFill>
                </p:spPr>
                <p:txBody>
                  <a:bodyPr/>
                  <a:lstStyle/>
                  <a:p>
                    <a:r>
                      <a:rPr lang="zh-CN" altLang="en-US">
                        <a:noFill/>
                      </a:rPr>
                      <a:t> </a:t>
                    </a:r>
                  </a:p>
                </p:txBody>
              </p:sp>
            </mc:Fallback>
          </mc:AlternateContent>
          <p:sp>
            <p:nvSpPr>
              <p:cNvPr id="16" name="双括号 15">
                <a:extLst>
                  <a:ext uri="{FF2B5EF4-FFF2-40B4-BE49-F238E27FC236}">
                    <a16:creationId xmlns:a16="http://schemas.microsoft.com/office/drawing/2014/main" id="{8176944A-85FF-4A01-99C1-52F7A6C84057}"/>
                  </a:ext>
                </a:extLst>
              </p:cNvPr>
              <p:cNvSpPr/>
              <p:nvPr/>
            </p:nvSpPr>
            <p:spPr>
              <a:xfrm>
                <a:off x="8866831" y="2625223"/>
                <a:ext cx="2345119" cy="1856935"/>
              </a:xfrm>
              <a:prstGeom prst="bracketPair">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06FA6561-D47A-47E1-A076-AED172F16052}"/>
                </a:ext>
              </a:extLst>
            </p:cNvPr>
            <p:cNvSpPr txBox="1"/>
            <p:nvPr/>
          </p:nvSpPr>
          <p:spPr>
            <a:xfrm>
              <a:off x="9042522" y="3672920"/>
              <a:ext cx="1149674" cy="461665"/>
            </a:xfrm>
            <a:prstGeom prst="rect">
              <a:avLst/>
            </a:prstGeom>
            <a:noFill/>
          </p:spPr>
          <p:txBody>
            <a:bodyPr wrap="none" rtlCol="0">
              <a:spAutoFit/>
            </a:bodyPr>
            <a:lstStyle/>
            <a:p>
              <a:r>
                <a:rPr lang="en-US" altLang="zh-CN" sz="2400" dirty="0">
                  <a:solidFill>
                    <a:schemeClr val="accent1">
                      <a:lumMod val="75000"/>
                    </a:schemeClr>
                  </a:solidFill>
                </a:rPr>
                <a:t>16 × 16</a:t>
              </a:r>
              <a:endParaRPr lang="zh-CN" altLang="en-US" sz="2400" dirty="0">
                <a:solidFill>
                  <a:schemeClr val="accent1">
                    <a:lumMod val="75000"/>
                  </a:schemeClr>
                </a:solidFill>
              </a:endParaRPr>
            </a:p>
          </p:txBody>
        </p:sp>
      </p:grpSp>
      <p:sp>
        <p:nvSpPr>
          <p:cNvPr id="3" name="矩形 2">
            <a:extLst>
              <a:ext uri="{FF2B5EF4-FFF2-40B4-BE49-F238E27FC236}">
                <a16:creationId xmlns:a16="http://schemas.microsoft.com/office/drawing/2014/main" id="{D7453EE4-AB2A-4BF0-BD98-A899481A25C4}"/>
              </a:ext>
            </a:extLst>
          </p:cNvPr>
          <p:cNvSpPr/>
          <p:nvPr/>
        </p:nvSpPr>
        <p:spPr>
          <a:xfrm>
            <a:off x="8758673" y="1677361"/>
            <a:ext cx="3558878" cy="1200329"/>
          </a:xfrm>
          <a:prstGeom prst="rect">
            <a:avLst/>
          </a:prstGeom>
        </p:spPr>
        <p:txBody>
          <a:bodyPr wrap="square">
            <a:spAutoFit/>
          </a:bodyPr>
          <a:lstStyle/>
          <a:p>
            <a:r>
              <a:rPr lang="en-US" altLang="zh-CN" sz="2400" dirty="0">
                <a:gradFill>
                  <a:gsLst>
                    <a:gs pos="0">
                      <a:schemeClr val="tx1"/>
                    </a:gs>
                    <a:gs pos="100000">
                      <a:schemeClr val="tx1"/>
                    </a:gs>
                  </a:gsLst>
                  <a:lin ang="5400000" scaled="1"/>
                </a:gradFill>
                <a:latin typeface="Gill Sans Light"/>
                <a:sym typeface="Gill Sans Light"/>
              </a:rPr>
              <a:t>Processed using the Computational Anatomy Toolbox and `</a:t>
            </a:r>
            <a:r>
              <a:rPr lang="en-US" altLang="zh-CN" sz="2400" dirty="0" err="1">
                <a:gradFill>
                  <a:gsLst>
                    <a:gs pos="0">
                      <a:schemeClr val="tx1"/>
                    </a:gs>
                    <a:gs pos="100000">
                      <a:schemeClr val="tx1"/>
                    </a:gs>
                  </a:gsLst>
                  <a:lin ang="5400000" scaled="1"/>
                </a:gradFill>
                <a:latin typeface="Gill Sans Light"/>
                <a:sym typeface="Gill Sans Light"/>
              </a:rPr>
              <a:t>Graynet</a:t>
            </a:r>
            <a:r>
              <a:rPr lang="en-US" altLang="zh-CN" sz="2400" dirty="0">
                <a:gradFill>
                  <a:gsLst>
                    <a:gs pos="0">
                      <a:schemeClr val="tx1"/>
                    </a:gs>
                    <a:gs pos="100000">
                      <a:schemeClr val="tx1"/>
                    </a:gs>
                  </a:gsLst>
                  <a:lin ang="5400000" scaled="1"/>
                </a:gradFill>
                <a:latin typeface="Gill Sans Light"/>
                <a:sym typeface="Gill Sans Light"/>
              </a:rPr>
              <a:t>’</a:t>
            </a:r>
            <a:endParaRPr lang="zh-CN" altLang="en-US" sz="2400" dirty="0">
              <a:gradFill>
                <a:gsLst>
                  <a:gs pos="0">
                    <a:schemeClr val="tx1"/>
                  </a:gs>
                  <a:gs pos="100000">
                    <a:schemeClr val="tx1"/>
                  </a:gs>
                </a:gsLst>
                <a:lin ang="5400000" scaled="1"/>
              </a:gradFill>
              <a:latin typeface="Gill Sans Light"/>
              <a:sym typeface="Gill Sans Light"/>
            </a:endParaRPr>
          </a:p>
        </p:txBody>
      </p:sp>
      <p:grpSp>
        <p:nvGrpSpPr>
          <p:cNvPr id="17" name="Group 1">
            <a:extLst>
              <a:ext uri="{FF2B5EF4-FFF2-40B4-BE49-F238E27FC236}">
                <a16:creationId xmlns:a16="http://schemas.microsoft.com/office/drawing/2014/main" id="{F06BCF6D-9250-4E58-A017-3E54F649055D}"/>
              </a:ext>
            </a:extLst>
          </p:cNvPr>
          <p:cNvGrpSpPr/>
          <p:nvPr/>
        </p:nvGrpSpPr>
        <p:grpSpPr>
          <a:xfrm>
            <a:off x="337640" y="4214153"/>
            <a:ext cx="2264884" cy="2168710"/>
            <a:chOff x="130578" y="1394126"/>
            <a:chExt cx="4060169" cy="4193758"/>
          </a:xfrm>
        </p:grpSpPr>
        <p:sp>
          <p:nvSpPr>
            <p:cNvPr id="18" name="Cognition">
              <a:extLst>
                <a:ext uri="{FF2B5EF4-FFF2-40B4-BE49-F238E27FC236}">
                  <a16:creationId xmlns:a16="http://schemas.microsoft.com/office/drawing/2014/main" id="{F356514C-267A-447A-AA66-49E7DFDA7C1B}"/>
                </a:ext>
              </a:extLst>
            </p:cNvPr>
            <p:cNvSpPr txBox="1"/>
            <p:nvPr/>
          </p:nvSpPr>
          <p:spPr>
            <a:xfrm>
              <a:off x="130578" y="4377095"/>
              <a:ext cx="4060169" cy="1210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000" b="0">
                  <a:latin typeface="Gill Sans Light"/>
                  <a:ea typeface="Gill Sans Light"/>
                  <a:cs typeface="Gill Sans Light"/>
                  <a:sym typeface="Gill Sans Light"/>
                </a:defRPr>
              </a:lvl1pPr>
            </a:lstStyle>
            <a:p>
              <a:pPr algn="ctr"/>
              <a:r>
                <a:rPr lang="en-US" sz="1800" dirty="0">
                  <a:gradFill>
                    <a:gsLst>
                      <a:gs pos="0">
                        <a:schemeClr val="tx1"/>
                      </a:gs>
                      <a:gs pos="100000">
                        <a:schemeClr val="tx1"/>
                      </a:gs>
                    </a:gsLst>
                    <a:lin ang="5400000" scaled="1"/>
                  </a:gradFill>
                </a:rPr>
                <a:t>PiB PET Imaging Detecting Amyloid Load</a:t>
              </a:r>
              <a:endParaRPr sz="1800" dirty="0">
                <a:gradFill>
                  <a:gsLst>
                    <a:gs pos="0">
                      <a:schemeClr val="tx1"/>
                    </a:gs>
                    <a:gs pos="100000">
                      <a:schemeClr val="tx1"/>
                    </a:gs>
                  </a:gsLst>
                  <a:lin ang="5400000" scaled="1"/>
                </a:gradFill>
              </a:endParaRPr>
            </a:p>
          </p:txBody>
        </p:sp>
        <p:pic>
          <p:nvPicPr>
            <p:cNvPr id="19" name="pet3.png" descr="pet3.png">
              <a:extLst>
                <a:ext uri="{FF2B5EF4-FFF2-40B4-BE49-F238E27FC236}">
                  <a16:creationId xmlns:a16="http://schemas.microsoft.com/office/drawing/2014/main" id="{5BD44DAF-A71E-4752-BF65-C56FE61DC9ED}"/>
                </a:ext>
              </a:extLst>
            </p:cNvPr>
            <p:cNvPicPr>
              <a:picLocks noChangeAspect="1"/>
            </p:cNvPicPr>
            <p:nvPr/>
          </p:nvPicPr>
          <p:blipFill>
            <a:blip r:embed="rId8"/>
            <a:stretch>
              <a:fillRect/>
            </a:stretch>
          </p:blipFill>
          <p:spPr>
            <a:xfrm>
              <a:off x="884585" y="1394126"/>
              <a:ext cx="2141098" cy="2700703"/>
            </a:xfrm>
            <a:prstGeom prst="rect">
              <a:avLst/>
            </a:prstGeom>
            <a:ln w="25400">
              <a:solidFill>
                <a:srgbClr val="F3F7F5"/>
              </a:solidFill>
              <a:miter lim="400000"/>
            </a:ln>
            <a:effectLst>
              <a:outerShdw blurRad="50800" dist="25400" dir="3600000" rotWithShape="0">
                <a:srgbClr val="000000">
                  <a:alpha val="70000"/>
                </a:srgbClr>
              </a:outerShdw>
            </a:effectLst>
          </p:spPr>
        </p:pic>
      </p:grpSp>
      <p:sp>
        <p:nvSpPr>
          <p:cNvPr id="20" name="箭头: 右 19">
            <a:extLst>
              <a:ext uri="{FF2B5EF4-FFF2-40B4-BE49-F238E27FC236}">
                <a16:creationId xmlns:a16="http://schemas.microsoft.com/office/drawing/2014/main" id="{245B5FF5-9AB3-4FE5-97A4-B66CBD6B036E}"/>
              </a:ext>
            </a:extLst>
          </p:cNvPr>
          <p:cNvSpPr/>
          <p:nvPr/>
        </p:nvSpPr>
        <p:spPr>
          <a:xfrm>
            <a:off x="3338284" y="4484937"/>
            <a:ext cx="1944914" cy="855042"/>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音频 6">
            <a:hlinkClick r:id="" action="ppaction://media"/>
            <a:extLst>
              <a:ext uri="{FF2B5EF4-FFF2-40B4-BE49-F238E27FC236}">
                <a16:creationId xmlns:a16="http://schemas.microsoft.com/office/drawing/2014/main" id="{4AEB65F9-628C-43AE-A852-26482E129DB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grpSp>
        <p:nvGrpSpPr>
          <p:cNvPr id="9" name="组合 8">
            <a:extLst>
              <a:ext uri="{FF2B5EF4-FFF2-40B4-BE49-F238E27FC236}">
                <a16:creationId xmlns:a16="http://schemas.microsoft.com/office/drawing/2014/main" id="{781B8FD5-1338-4426-9E9C-470F430CA3FD}"/>
              </a:ext>
            </a:extLst>
          </p:cNvPr>
          <p:cNvGrpSpPr/>
          <p:nvPr/>
        </p:nvGrpSpPr>
        <p:grpSpPr>
          <a:xfrm>
            <a:off x="5852150" y="3983990"/>
            <a:ext cx="2345119" cy="1856935"/>
            <a:chOff x="5852150" y="3983990"/>
            <a:chExt cx="2345119" cy="1856935"/>
          </a:xfrm>
        </p:grpSpPr>
        <p:grpSp>
          <p:nvGrpSpPr>
            <p:cNvPr id="22" name="组合 21">
              <a:extLst>
                <a:ext uri="{FF2B5EF4-FFF2-40B4-BE49-F238E27FC236}">
                  <a16:creationId xmlns:a16="http://schemas.microsoft.com/office/drawing/2014/main" id="{BB32284A-091C-4A9E-BDC1-6285C02460F3}"/>
                </a:ext>
              </a:extLst>
            </p:cNvPr>
            <p:cNvGrpSpPr/>
            <p:nvPr/>
          </p:nvGrpSpPr>
          <p:grpSpPr>
            <a:xfrm>
              <a:off x="5852150" y="3983990"/>
              <a:ext cx="2345119" cy="1856935"/>
              <a:chOff x="8866831" y="2625223"/>
              <a:chExt cx="2345119" cy="1856935"/>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28F771A-0100-46D0-9C1A-4B9D53384EEE}"/>
                      </a:ext>
                    </a:extLst>
                  </p:cNvPr>
                  <p:cNvSpPr txBox="1"/>
                  <p:nvPr/>
                </p:nvSpPr>
                <p:spPr>
                  <a:xfrm>
                    <a:off x="9039723" y="2977785"/>
                    <a:ext cx="2172227" cy="830997"/>
                  </a:xfrm>
                  <a:prstGeom prst="rect">
                    <a:avLst/>
                  </a:prstGeom>
                  <a:noFill/>
                </p:spPr>
                <p:txBody>
                  <a:bodyPr wrap="square" rtlCol="0">
                    <a:spAutoFit/>
                  </a:bodyPr>
                  <a:lstStyle/>
                  <a:p>
                    <a:r>
                      <a:rPr lang="en-US" altLang="zh-CN" sz="2400" dirty="0">
                        <a:solidFill>
                          <a:schemeClr val="accent1">
                            <a:lumMod val="75000"/>
                          </a:schemeClr>
                        </a:solidFill>
                      </a:rPr>
                      <a:t>Subject Level PiB DVR </a:t>
                    </a:r>
                    <a14:m>
                      <m:oMath xmlns:m="http://schemas.openxmlformats.org/officeDocument/2006/math">
                        <m:r>
                          <a:rPr lang="az-Cyrl-AZ" altLang="zh-CN" sz="2400" dirty="0">
                            <a:solidFill>
                              <a:schemeClr val="accent1">
                                <a:lumMod val="75000"/>
                              </a:schemeClr>
                            </a:solidFill>
                            <a:latin typeface="Cambria Math" panose="02040503050406030204" pitchFamily="18" charset="0"/>
                          </a:rPr>
                          <m:t>ф</m:t>
                        </m:r>
                        <m:r>
                          <a:rPr lang="en-US" altLang="zh-CN" sz="2400" dirty="0">
                            <a:solidFill>
                              <a:schemeClr val="accent1">
                                <a:lumMod val="75000"/>
                              </a:schemeClr>
                            </a:solidFill>
                            <a:latin typeface="Cambria Math" panose="02040503050406030204" pitchFamily="18" charset="0"/>
                          </a:rPr>
                          <m:t>(</m:t>
                        </m:r>
                        <m:r>
                          <a:rPr lang="en-US" altLang="zh-CN" sz="2400" b="0" i="1" dirty="0" smtClean="0">
                            <a:solidFill>
                              <a:schemeClr val="accent1">
                                <a:lumMod val="75000"/>
                              </a:schemeClr>
                            </a:solidFill>
                            <a:latin typeface="Cambria Math" panose="02040503050406030204" pitchFamily="18" charset="0"/>
                          </a:rPr>
                          <m:t>𝑡</m:t>
                        </m:r>
                        <m:sSub>
                          <m:sSubPr>
                            <m:ctrlPr>
                              <a:rPr lang="az-Cyrl-AZ" altLang="zh-CN" sz="2400" i="1" dirty="0">
                                <a:solidFill>
                                  <a:schemeClr val="accent1">
                                    <a:lumMod val="75000"/>
                                  </a:schemeClr>
                                </a:solidFill>
                                <a:latin typeface="Cambria Math" panose="02040503050406030204" pitchFamily="18" charset="0"/>
                              </a:rPr>
                            </m:ctrlPr>
                          </m:sSubPr>
                          <m:e>
                            <m:r>
                              <a:rPr lang="en-US" altLang="zh-CN" sz="2400" dirty="0">
                                <a:solidFill>
                                  <a:schemeClr val="accent1">
                                    <a:lumMod val="75000"/>
                                  </a:schemeClr>
                                </a:solidFill>
                                <a:latin typeface="Cambria Math" panose="02040503050406030204" pitchFamily="18" charset="0"/>
                              </a:rPr>
                              <m:t>)</m:t>
                            </m:r>
                          </m:e>
                          <m:sub>
                            <m:r>
                              <a:rPr lang="en-US" altLang="zh-CN" sz="2400" dirty="0">
                                <a:solidFill>
                                  <a:schemeClr val="accent1">
                                    <a:lumMod val="75000"/>
                                  </a:schemeClr>
                                </a:solidFill>
                                <a:latin typeface="Cambria Math" panose="02040503050406030204" pitchFamily="18" charset="0"/>
                              </a:rPr>
                              <m:t>𝑠</m:t>
                            </m:r>
                          </m:sub>
                        </m:sSub>
                      </m:oMath>
                    </a14:m>
                    <a:endParaRPr lang="zh-CN" altLang="en-US" sz="2400" dirty="0">
                      <a:solidFill>
                        <a:schemeClr val="accent1">
                          <a:lumMod val="75000"/>
                        </a:schemeClr>
                      </a:solidFill>
                    </a:endParaRPr>
                  </a:p>
                </p:txBody>
              </p:sp>
            </mc:Choice>
            <mc:Fallback xmlns="">
              <p:sp>
                <p:nvSpPr>
                  <p:cNvPr id="22" name="文本框 21">
                    <a:extLst>
                      <a:ext uri="{FF2B5EF4-FFF2-40B4-BE49-F238E27FC236}">
                        <a16:creationId xmlns:a16="http://schemas.microsoft.com/office/drawing/2014/main" id="{CCA840D2-A197-4393-8375-C1E31A3D229C}"/>
                      </a:ext>
                    </a:extLst>
                  </p:cNvPr>
                  <p:cNvSpPr txBox="1">
                    <a:spLocks noRot="1" noChangeAspect="1" noMove="1" noResize="1" noEditPoints="1" noAdjustHandles="1" noChangeArrowheads="1" noChangeShapeType="1" noTextEdit="1"/>
                  </p:cNvSpPr>
                  <p:nvPr/>
                </p:nvSpPr>
                <p:spPr>
                  <a:xfrm>
                    <a:off x="9039723" y="2977785"/>
                    <a:ext cx="2172227" cy="830997"/>
                  </a:xfrm>
                  <a:prstGeom prst="rect">
                    <a:avLst/>
                  </a:prstGeom>
                  <a:blipFill>
                    <a:blip r:embed="rId10"/>
                    <a:stretch>
                      <a:fillRect l="-4202" t="-5839" b="-16058"/>
                    </a:stretch>
                  </a:blipFill>
                </p:spPr>
                <p:txBody>
                  <a:bodyPr/>
                  <a:lstStyle/>
                  <a:p>
                    <a:r>
                      <a:rPr lang="zh-CN" altLang="en-US">
                        <a:noFill/>
                      </a:rPr>
                      <a:t> </a:t>
                    </a:r>
                  </a:p>
                </p:txBody>
              </p:sp>
            </mc:Fallback>
          </mc:AlternateContent>
          <p:sp>
            <p:nvSpPr>
              <p:cNvPr id="24" name="双括号 23">
                <a:extLst>
                  <a:ext uri="{FF2B5EF4-FFF2-40B4-BE49-F238E27FC236}">
                    <a16:creationId xmlns:a16="http://schemas.microsoft.com/office/drawing/2014/main" id="{8D80E564-8C1E-4C7A-9895-298169FA7090}"/>
                  </a:ext>
                </a:extLst>
              </p:cNvPr>
              <p:cNvSpPr/>
              <p:nvPr/>
            </p:nvSpPr>
            <p:spPr>
              <a:xfrm>
                <a:off x="8866831" y="2625223"/>
                <a:ext cx="2345119" cy="1856935"/>
              </a:xfrm>
              <a:prstGeom prst="bracketPair">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EEF47DFB-F890-4113-8E73-6674D6BA447B}"/>
                </a:ext>
              </a:extLst>
            </p:cNvPr>
            <p:cNvSpPr txBox="1"/>
            <p:nvPr/>
          </p:nvSpPr>
          <p:spPr>
            <a:xfrm>
              <a:off x="6455187" y="5270437"/>
              <a:ext cx="995785" cy="461665"/>
            </a:xfrm>
            <a:prstGeom prst="rect">
              <a:avLst/>
            </a:prstGeom>
            <a:noFill/>
          </p:spPr>
          <p:txBody>
            <a:bodyPr wrap="none" rtlCol="0">
              <a:spAutoFit/>
            </a:bodyPr>
            <a:lstStyle/>
            <a:p>
              <a:r>
                <a:rPr lang="en-US" altLang="zh-CN" sz="2400" dirty="0">
                  <a:solidFill>
                    <a:schemeClr val="accent1">
                      <a:lumMod val="75000"/>
                    </a:schemeClr>
                  </a:solidFill>
                </a:rPr>
                <a:t>16 × 1</a:t>
              </a:r>
              <a:endParaRPr lang="zh-CN" altLang="en-US" sz="2400" dirty="0">
                <a:solidFill>
                  <a:schemeClr val="accent1">
                    <a:lumMod val="75000"/>
                  </a:schemeClr>
                </a:solidFill>
              </a:endParaRPr>
            </a:p>
          </p:txBody>
        </p:sp>
      </p:grpSp>
    </p:spTree>
    <p:custDataLst>
      <p:tags r:id="rId1"/>
    </p:custDataLst>
    <p:extLst>
      <p:ext uri="{BB962C8B-B14F-4D97-AF65-F5344CB8AC3E}">
        <p14:creationId xmlns:p14="http://schemas.microsoft.com/office/powerpoint/2010/main" val="684718843"/>
      </p:ext>
    </p:extLst>
  </p:cSld>
  <p:clrMapOvr>
    <a:masterClrMapping/>
  </p:clrMapOvr>
  <p:transition spd="med" advTm="345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D80"/>
        </a:solidFill>
        <a:effectLst/>
      </p:bgPr>
    </p:bg>
    <p:spTree>
      <p:nvGrpSpPr>
        <p:cNvPr id="1" name=""/>
        <p:cNvGrpSpPr/>
        <p:nvPr/>
      </p:nvGrpSpPr>
      <p:grpSpPr>
        <a:xfrm>
          <a:off x="0" y="0"/>
          <a:ext cx="0" cy="0"/>
          <a:chOff x="0" y="0"/>
          <a:chExt cx="0" cy="0"/>
        </a:xfrm>
      </p:grpSpPr>
      <p:sp>
        <p:nvSpPr>
          <p:cNvPr id="502" name="CONDITIONAL GENERATION OF LONGITUDINAL SAMPLES"/>
          <p:cNvSpPr txBox="1">
            <a:spLocks noGrp="1"/>
          </p:cNvSpPr>
          <p:nvPr>
            <p:ph type="title" idx="4294967295"/>
          </p:nvPr>
        </p:nvSpPr>
        <p:spPr>
          <a:xfrm>
            <a:off x="1678328" y="2796586"/>
            <a:ext cx="8835344" cy="1518047"/>
          </a:xfrm>
          <a:prstGeom prst="rect">
            <a:avLst/>
          </a:prstGeom>
        </p:spPr>
        <p:txBody>
          <a:bodyPr>
            <a:normAutofit/>
          </a:bodyPr>
          <a:lstStyle>
            <a:lvl1pPr defTabSz="484886">
              <a:defRPr sz="6640">
                <a:solidFill>
                  <a:srgbClr val="FFFFFF"/>
                </a:solidFill>
                <a:latin typeface="Gill Sans Light"/>
                <a:ea typeface="Gill Sans Light"/>
                <a:cs typeface="Gill Sans Light"/>
                <a:sym typeface="Gill Sans Light"/>
              </a:defRPr>
            </a:lvl1pPr>
          </a:lstStyle>
          <a:p>
            <a:r>
              <a:rPr lang="en-US" dirty="0">
                <a:gradFill>
                  <a:gsLst>
                    <a:gs pos="0">
                      <a:schemeClr val="bg1"/>
                    </a:gs>
                    <a:gs pos="100000">
                      <a:schemeClr val="bg1"/>
                    </a:gs>
                  </a:gsLst>
                  <a:lin ang="5400000" scaled="1"/>
                </a:gradFill>
              </a:rPr>
              <a:t>2. TRAINABLE MODEL</a:t>
            </a:r>
            <a:endParaRPr dirty="0">
              <a:gradFill>
                <a:gsLst>
                  <a:gs pos="0">
                    <a:schemeClr val="bg1"/>
                  </a:gs>
                  <a:gs pos="100000">
                    <a:schemeClr val="bg1"/>
                  </a:gs>
                </a:gsLst>
                <a:lin ang="5400000" scaled="1"/>
              </a:gradFill>
            </a:endParaRPr>
          </a:p>
        </p:txBody>
      </p:sp>
      <p:pic>
        <p:nvPicPr>
          <p:cNvPr id="3" name="音频 2">
            <a:hlinkClick r:id="" action="ppaction://media"/>
            <a:extLst>
              <a:ext uri="{FF2B5EF4-FFF2-40B4-BE49-F238E27FC236}">
                <a16:creationId xmlns:a16="http://schemas.microsoft.com/office/drawing/2014/main" id="{CA44ECEE-543A-4180-8FD2-2C95C7A71E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86278979"/>
      </p:ext>
    </p:extLst>
  </p:cSld>
  <p:clrMapOvr>
    <a:masterClrMapping/>
  </p:clrMapOvr>
  <p:transition spd="med" advTm="18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2971A8F-F216-41B8-A408-EB64FAC1E5C3}"/>
              </a:ext>
            </a:extLst>
          </p:cNvPr>
          <p:cNvGrpSpPr/>
          <p:nvPr/>
        </p:nvGrpSpPr>
        <p:grpSpPr>
          <a:xfrm>
            <a:off x="317092" y="3973896"/>
            <a:ext cx="11557816" cy="3011085"/>
            <a:chOff x="318327" y="3526379"/>
            <a:chExt cx="11557816" cy="3011085"/>
          </a:xfrm>
        </p:grpSpPr>
        <p:grpSp>
          <p:nvGrpSpPr>
            <p:cNvPr id="39" name="组合 38">
              <a:extLst>
                <a:ext uri="{FF2B5EF4-FFF2-40B4-BE49-F238E27FC236}">
                  <a16:creationId xmlns:a16="http://schemas.microsoft.com/office/drawing/2014/main" id="{A6F2D007-6EE6-4CCB-9308-C812868B97F9}"/>
                </a:ext>
              </a:extLst>
            </p:cNvPr>
            <p:cNvGrpSpPr/>
            <p:nvPr/>
          </p:nvGrpSpPr>
          <p:grpSpPr>
            <a:xfrm>
              <a:off x="654455" y="3526379"/>
              <a:ext cx="11221688" cy="3011085"/>
              <a:chOff x="654455" y="3526379"/>
              <a:chExt cx="11221688" cy="3011085"/>
            </a:xfrm>
          </p:grpSpPr>
          <p:grpSp>
            <p:nvGrpSpPr>
              <p:cNvPr id="38" name="组合 37">
                <a:extLst>
                  <a:ext uri="{FF2B5EF4-FFF2-40B4-BE49-F238E27FC236}">
                    <a16:creationId xmlns:a16="http://schemas.microsoft.com/office/drawing/2014/main" id="{B022139B-D01F-49E9-82D5-4B507AF0BE7B}"/>
                  </a:ext>
                </a:extLst>
              </p:cNvPr>
              <p:cNvGrpSpPr/>
              <p:nvPr/>
            </p:nvGrpSpPr>
            <p:grpSpPr>
              <a:xfrm>
                <a:off x="5388585" y="3526379"/>
                <a:ext cx="6487558" cy="1445684"/>
                <a:chOff x="5388585" y="3526379"/>
                <a:chExt cx="6487558" cy="1445684"/>
              </a:xfrm>
            </p:grpSpPr>
            <p:sp>
              <p:nvSpPr>
                <p:cNvPr id="26" name="箭头: 下 25">
                  <a:extLst>
                    <a:ext uri="{FF2B5EF4-FFF2-40B4-BE49-F238E27FC236}">
                      <a16:creationId xmlns:a16="http://schemas.microsoft.com/office/drawing/2014/main" id="{0F57DB90-C7A4-445A-9480-6A8C668B1AE7}"/>
                    </a:ext>
                  </a:extLst>
                </p:cNvPr>
                <p:cNvSpPr/>
                <p:nvPr/>
              </p:nvSpPr>
              <p:spPr>
                <a:xfrm>
                  <a:off x="5388585" y="3526379"/>
                  <a:ext cx="1045028" cy="1442787"/>
                </a:xfrm>
                <a:prstGeom prst="down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文本框 26">
                  <a:extLst>
                    <a:ext uri="{FF2B5EF4-FFF2-40B4-BE49-F238E27FC236}">
                      <a16:creationId xmlns:a16="http://schemas.microsoft.com/office/drawing/2014/main" id="{6D6756A1-B08F-4268-A78B-3394E268EDEF}"/>
                    </a:ext>
                  </a:extLst>
                </p:cNvPr>
                <p:cNvSpPr txBox="1"/>
                <p:nvPr/>
              </p:nvSpPr>
              <p:spPr>
                <a:xfrm>
                  <a:off x="6785326" y="3761475"/>
                  <a:ext cx="5090817" cy="12105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400" kern="0" dirty="0">
                      <a:gradFill>
                        <a:gsLst>
                          <a:gs pos="0">
                            <a:schemeClr val="tx1"/>
                          </a:gs>
                          <a:gs pos="100000">
                            <a:schemeClr val="tx1"/>
                          </a:gs>
                        </a:gsLst>
                        <a:lin ang="0" scaled="0"/>
                      </a:gradFill>
                      <a:latin typeface="Gill Sans Light"/>
                      <a:sym typeface="Gill Sans Light"/>
                    </a:rPr>
                    <a:t>Initial Value Problem</a:t>
                  </a:r>
                </a:p>
                <a:p>
                  <a:r>
                    <a:rPr lang="en-US" altLang="zh-CN" sz="2400" kern="0" dirty="0">
                      <a:gradFill>
                        <a:gsLst>
                          <a:gs pos="0">
                            <a:schemeClr val="tx1"/>
                          </a:gs>
                          <a:gs pos="100000">
                            <a:schemeClr val="tx1"/>
                          </a:gs>
                        </a:gsLst>
                        <a:lin ang="0" scaled="0"/>
                      </a:gradFill>
                      <a:latin typeface="Gill Sans Light"/>
                      <a:sym typeface="Gill Sans Light"/>
                    </a:rPr>
                    <a:t>Solvable via an Ordinary Differential Equation (ODE) Solver</a:t>
                  </a:r>
                  <a:endParaRPr lang="zh-CN" altLang="en-US" sz="2400" kern="0" dirty="0">
                    <a:gradFill>
                      <a:gsLst>
                        <a:gs pos="0">
                          <a:schemeClr val="tx1"/>
                        </a:gs>
                        <a:gs pos="100000">
                          <a:schemeClr val="tx1"/>
                        </a:gs>
                      </a:gsLst>
                      <a:lin ang="0" scaled="0"/>
                    </a:gradFill>
                    <a:latin typeface="Gill Sans Light"/>
                    <a:sym typeface="Gill Sans Light"/>
                  </a:endParaRPr>
                </a:p>
              </p:txBody>
            </p:sp>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8104CBA0-E068-481B-96E9-26631437BEB1}"/>
                      </a:ext>
                    </a:extLst>
                  </p:cNvPr>
                  <p:cNvSpPr/>
                  <p:nvPr/>
                </p:nvSpPr>
                <p:spPr>
                  <a:xfrm>
                    <a:off x="654455" y="5276991"/>
                    <a:ext cx="9752287" cy="126047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r>
                            <a:rPr lang="en-US" altLang="zh-CN" sz="2800" dirty="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r>
                            <a:rPr lang="en-US" altLang="zh-CN" sz="2800" dirty="0">
                              <a:gradFill>
                                <a:gsLst>
                                  <a:gs pos="0">
                                    <a:schemeClr val="tx1"/>
                                  </a:gs>
                                  <a:gs pos="100000">
                                    <a:schemeClr val="tx1"/>
                                  </a:gs>
                                </a:gsLst>
                                <a:lin ang="0" scaled="0"/>
                              </a:gradFill>
                              <a:latin typeface="Cambria Math" panose="02040503050406030204" pitchFamily="18" charset="0"/>
                            </a:rPr>
                            <m:t>+</m:t>
                          </m:r>
                          <m:nary>
                            <m:naryPr>
                              <m:ctrlPr>
                                <a:rPr lang="zh-CN" altLang="en-US" sz="2800" i="1">
                                  <a:gradFill>
                                    <a:gsLst>
                                      <a:gs pos="0">
                                        <a:schemeClr val="tx1"/>
                                      </a:gs>
                                      <a:gs pos="100000">
                                        <a:schemeClr val="tx1"/>
                                      </a:gs>
                                    </a:gsLst>
                                    <a:lin ang="0" scaled="0"/>
                                  </a:gradFill>
                                  <a:latin typeface="Cambria Math" panose="02040503050406030204" pitchFamily="18" charset="0"/>
                                </a:rPr>
                              </m:ctrlPr>
                            </m:naryPr>
                            <m:sub>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ub>
                            <m:sup>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up>
                            <m:e>
                              <m:r>
                                <a:rPr lang="en-US" altLang="zh-CN" sz="2800">
                                  <a:gradFill>
                                    <a:gsLst>
                                      <a:gs pos="0">
                                        <a:schemeClr val="tx1"/>
                                      </a:gs>
                                      <a:gs pos="100000">
                                        <a:schemeClr val="tx1"/>
                                      </a:gs>
                                    </a:gsLst>
                                    <a:lin ang="0" scaled="0"/>
                                  </a:gradFill>
                                  <a:latin typeface="Cambria Math" panose="02040503050406030204" pitchFamily="18" charset="0"/>
                                  <a:sym typeface="Gill Sans Light"/>
                                </a:rPr>
                                <m:t>𝑓</m:t>
                              </m:r>
                              <m:r>
                                <a:rPr lang="en-US" altLang="zh-CN" sz="2800">
                                  <a:gradFill>
                                    <a:gsLst>
                                      <a:gs pos="0">
                                        <a:schemeClr val="tx1"/>
                                      </a:gs>
                                      <a:gs pos="100000">
                                        <a:schemeClr val="tx1"/>
                                      </a:gs>
                                    </a:gsLst>
                                    <a:lin ang="0" scaled="0"/>
                                  </a:gradFill>
                                  <a:latin typeface="Cambria Math" panose="02040503050406030204" pitchFamily="18" charset="0"/>
                                  <a:sym typeface="Gill Sans Light"/>
                                </a:rPr>
                                <m:t>(</m:t>
                              </m:r>
                              <m:sSub>
                                <m:sSubPr>
                                  <m:ctrlPr>
                                    <a:rPr lang="en-US" altLang="zh-CN" sz="28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2800">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2800">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2800" dirty="0">
                                  <a:gradFill>
                                    <a:gsLst>
                                      <a:gs pos="0">
                                        <a:schemeClr val="tx1"/>
                                      </a:gs>
                                      <a:gs pos="100000">
                                        <a:schemeClr val="tx1"/>
                                      </a:gs>
                                    </a:gsLst>
                                    <a:lin ang="0" scaled="0"/>
                                  </a:gradFill>
                                  <a:latin typeface="Cambria Math" panose="02040503050406030204" pitchFamily="18" charset="0"/>
                                </a:rPr>
                                <m:t>)</m:t>
                              </m:r>
                              <m:r>
                                <a:rPr lang="en-US" altLang="zh-CN" sz="280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d>
                                <m:dPr>
                                  <m:ctrlPr>
                                    <a:rPr lang="en-US" altLang="zh-CN" sz="2800" i="1" dirty="0">
                                      <a:gradFill>
                                        <a:gsLst>
                                          <a:gs pos="0">
                                            <a:schemeClr val="tx1"/>
                                          </a:gs>
                                          <a:gs pos="100000">
                                            <a:schemeClr val="tx1"/>
                                          </a:gs>
                                        </a:gsLst>
                                        <a:lin ang="0" scaled="0"/>
                                      </a:gradFill>
                                      <a:latin typeface="Cambria Math" panose="02040503050406030204" pitchFamily="18" charset="0"/>
                                    </a:rPr>
                                  </m:ctrlPr>
                                </m:dPr>
                                <m:e>
                                  <m:r>
                                    <a:rPr lang="en-US" altLang="zh-CN" sz="2800" dirty="0">
                                      <a:gradFill>
                                        <a:gsLst>
                                          <a:gs pos="0">
                                            <a:schemeClr val="tx1"/>
                                          </a:gs>
                                          <a:gs pos="100000">
                                            <a:schemeClr val="tx1"/>
                                          </a:gs>
                                        </a:gsLst>
                                        <a:lin ang="0" scaled="0"/>
                                      </a:gradFill>
                                      <a:latin typeface="Cambria Math" panose="02040503050406030204" pitchFamily="18" charset="0"/>
                                    </a:rPr>
                                    <m:t>𝑡</m:t>
                                  </m:r>
                                </m:e>
                              </m:d>
                              <m:r>
                                <a:rPr lang="en-US" altLang="zh-CN" sz="2800">
                                  <a:gradFill>
                                    <a:gsLst>
                                      <a:gs pos="0">
                                        <a:schemeClr val="tx1"/>
                                      </a:gs>
                                      <a:gs pos="100000">
                                        <a:schemeClr val="tx1"/>
                                      </a:gs>
                                    </a:gsLst>
                                    <a:lin ang="0" scaled="0"/>
                                  </a:gradFill>
                                  <a:latin typeface="Cambria Math" panose="02040503050406030204" pitchFamily="18" charset="0"/>
                                </a:rPr>
                                <m:t>∙</m:t>
                              </m:r>
                              <m:r>
                                <m:rPr>
                                  <m:nor/>
                                </m:rPr>
                                <a:rPr lang="en-US" altLang="zh-CN" sz="2800" dirty="0">
                                  <a:gradFill>
                                    <a:gsLst>
                                      <a:gs pos="0">
                                        <a:schemeClr val="tx1"/>
                                      </a:gs>
                                      <a:gs pos="100000">
                                        <a:schemeClr val="tx1"/>
                                      </a:gs>
                                    </a:gsLst>
                                    <a:lin ang="0" scaled="0"/>
                                  </a:gradFill>
                                  <a:latin typeface="Cambria Math" panose="02040503050406030204" pitchFamily="18" charset="0"/>
                                </a:rPr>
                                <m:t>dt</m:t>
                              </m:r>
                            </m:e>
                          </m:nary>
                        </m:oMath>
                      </m:oMathPara>
                    </a14:m>
                    <a:endParaRPr lang="zh-CN" altLang="en-US" sz="2800" dirty="0">
                      <a:gradFill>
                        <a:gsLst>
                          <a:gs pos="0">
                            <a:schemeClr val="tx1"/>
                          </a:gs>
                          <a:gs pos="100000">
                            <a:schemeClr val="tx1"/>
                          </a:gs>
                        </a:gsLst>
                        <a:lin ang="0" scaled="0"/>
                      </a:gradFill>
                      <a:latin typeface="Cambria Math" panose="02040503050406030204" pitchFamily="18" charset="0"/>
                    </a:endParaRPr>
                  </a:p>
                </p:txBody>
              </p:sp>
            </mc:Choice>
            <mc:Fallback xmlns="">
              <p:sp>
                <p:nvSpPr>
                  <p:cNvPr id="32" name="矩形 31">
                    <a:extLst>
                      <a:ext uri="{FF2B5EF4-FFF2-40B4-BE49-F238E27FC236}">
                        <a16:creationId xmlns:a16="http://schemas.microsoft.com/office/drawing/2014/main" id="{8104CBA0-E068-481B-96E9-26631437BEB1}"/>
                      </a:ext>
                    </a:extLst>
                  </p:cNvPr>
                  <p:cNvSpPr>
                    <a:spLocks noRot="1" noChangeAspect="1" noMove="1" noResize="1" noEditPoints="1" noAdjustHandles="1" noChangeArrowheads="1" noChangeShapeType="1" noTextEdit="1"/>
                  </p:cNvSpPr>
                  <p:nvPr/>
                </p:nvSpPr>
                <p:spPr>
                  <a:xfrm>
                    <a:off x="654455" y="5276991"/>
                    <a:ext cx="9752287" cy="1260473"/>
                  </a:xfrm>
                  <a:prstGeom prst="rect">
                    <a:avLst/>
                  </a:prstGeom>
                  <a:blipFill>
                    <a:blip r:embed="rId6"/>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9F4D1DFB-C329-4593-ADDA-DEAF3CD4718A}"/>
                </a:ext>
              </a:extLst>
            </p:cNvPr>
            <p:cNvGrpSpPr/>
            <p:nvPr/>
          </p:nvGrpSpPr>
          <p:grpSpPr>
            <a:xfrm>
              <a:off x="318327" y="4331173"/>
              <a:ext cx="3056640" cy="1222688"/>
              <a:chOff x="318327" y="4331173"/>
              <a:chExt cx="3056640" cy="1222688"/>
            </a:xfrm>
          </p:grpSpPr>
          <p:sp>
            <p:nvSpPr>
              <p:cNvPr id="21" name="矩形 20">
                <a:extLst>
                  <a:ext uri="{FF2B5EF4-FFF2-40B4-BE49-F238E27FC236}">
                    <a16:creationId xmlns:a16="http://schemas.microsoft.com/office/drawing/2014/main" id="{233EC010-44E9-45B1-99E0-895DAEDF1607}"/>
                  </a:ext>
                </a:extLst>
              </p:cNvPr>
              <p:cNvSpPr/>
              <p:nvPr/>
            </p:nvSpPr>
            <p:spPr>
              <a:xfrm>
                <a:off x="318327" y="4331173"/>
                <a:ext cx="3056640"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2" name="直接箭头连接符 21">
                <a:extLst>
                  <a:ext uri="{FF2B5EF4-FFF2-40B4-BE49-F238E27FC236}">
                    <a16:creationId xmlns:a16="http://schemas.microsoft.com/office/drawing/2014/main" id="{8855CD63-262E-47F8-A189-E29017C79EE4}"/>
                  </a:ext>
                </a:extLst>
              </p:cNvPr>
              <p:cNvCxnSpPr>
                <a:cxnSpLocks/>
              </p:cNvCxnSpPr>
              <p:nvPr/>
            </p:nvCxnSpPr>
            <p:spPr>
              <a:xfrm>
                <a:off x="2110154" y="4942517"/>
                <a:ext cx="604911" cy="611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CD9EBCA-E8C2-45DF-B6A9-A2560AFB7591}"/>
                      </a:ext>
                    </a:extLst>
                  </p:cNvPr>
                  <p:cNvSpPr txBox="1"/>
                  <p:nvPr/>
                </p:nvSpPr>
                <p:spPr>
                  <a:xfrm>
                    <a:off x="343993" y="4413178"/>
                    <a:ext cx="3030974" cy="41036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numCol="1" rtlCol="0" anchor="ctr">
                    <a:spAutoFit/>
                  </a:bodyPr>
                  <a:lstStyle/>
                  <a:p>
                    <a:r>
                      <a:rPr lang="en-US" altLang="zh-CN" sz="2000" dirty="0">
                        <a:solidFill>
                          <a:schemeClr val="accent1">
                            <a:lumMod val="75000"/>
                          </a:schemeClr>
                        </a:solidFill>
                      </a:rPr>
                      <a:t>Subject s’ PiB DVR at time</a:t>
                    </a:r>
                    <a14:m>
                      <m:oMath xmlns:m="http://schemas.openxmlformats.org/officeDocument/2006/math">
                        <m:r>
                          <a:rPr lang="en-US" altLang="zh-CN" sz="2000" b="0" i="0" dirty="0" smtClean="0">
                            <a:solidFill>
                              <a:schemeClr val="accent1">
                                <a:lumMod val="75000"/>
                              </a:schemeClr>
                            </a:solidFill>
                            <a:latin typeface="Cambria Math" panose="02040503050406030204" pitchFamily="18" charset="0"/>
                          </a:rPr>
                          <m:t> </m:t>
                        </m:r>
                        <m:sSub>
                          <m:sSubPr>
                            <m:ctrlPr>
                              <a:rPr lang="en-US" altLang="zh-CN" sz="2000" i="1" dirty="0" smtClean="0">
                                <a:solidFill>
                                  <a:schemeClr val="accent1">
                                    <a:lumMod val="75000"/>
                                  </a:schemeClr>
                                </a:solidFill>
                                <a:latin typeface="Cambria Math" panose="02040503050406030204" pitchFamily="18" charset="0"/>
                              </a:rPr>
                            </m:ctrlPr>
                          </m:sSubPr>
                          <m:e>
                            <m:r>
                              <a:rPr lang="en-US" altLang="zh-CN" sz="2000" dirty="0">
                                <a:solidFill>
                                  <a:schemeClr val="accent1">
                                    <a:lumMod val="75000"/>
                                  </a:schemeClr>
                                </a:solidFill>
                                <a:latin typeface="Cambria Math" panose="02040503050406030204" pitchFamily="18" charset="0"/>
                              </a:rPr>
                              <m:t>𝑡</m:t>
                            </m:r>
                          </m:e>
                          <m:sub>
                            <m:r>
                              <a:rPr lang="en-US" altLang="zh-CN" sz="2000" dirty="0">
                                <a:solidFill>
                                  <a:schemeClr val="accent1">
                                    <a:lumMod val="75000"/>
                                  </a:schemeClr>
                                </a:solidFill>
                                <a:latin typeface="Cambria Math" panose="02040503050406030204" pitchFamily="18" charset="0"/>
                              </a:rPr>
                              <m:t>𝑘</m:t>
                            </m:r>
                          </m:sub>
                        </m:sSub>
                      </m:oMath>
                    </a14:m>
                    <a:endParaRPr lang="zh-CN" altLang="en-US" sz="2000" dirty="0">
                      <a:solidFill>
                        <a:schemeClr val="accent1">
                          <a:lumMod val="75000"/>
                        </a:schemeClr>
                      </a:solidFill>
                    </a:endParaRPr>
                  </a:p>
                </p:txBody>
              </p:sp>
            </mc:Choice>
            <mc:Fallback xmlns="">
              <p:sp>
                <p:nvSpPr>
                  <p:cNvPr id="23" name="文本框 22">
                    <a:extLst>
                      <a:ext uri="{FF2B5EF4-FFF2-40B4-BE49-F238E27FC236}">
                        <a16:creationId xmlns:a16="http://schemas.microsoft.com/office/drawing/2014/main" id="{3CD9EBCA-E8C2-45DF-B6A9-A2560AFB7591}"/>
                      </a:ext>
                    </a:extLst>
                  </p:cNvPr>
                  <p:cNvSpPr txBox="1">
                    <a:spLocks noRot="1" noChangeAspect="1" noMove="1" noResize="1" noEditPoints="1" noAdjustHandles="1" noChangeArrowheads="1" noChangeShapeType="1" noTextEdit="1"/>
                  </p:cNvSpPr>
                  <p:nvPr/>
                </p:nvSpPr>
                <p:spPr>
                  <a:xfrm>
                    <a:off x="343993" y="4413178"/>
                    <a:ext cx="3030974" cy="410369"/>
                  </a:xfrm>
                  <a:prstGeom prst="rect">
                    <a:avLst/>
                  </a:prstGeom>
                  <a:blipFill>
                    <a:blip r:embed="rId7"/>
                    <a:stretch>
                      <a:fillRect l="-3414" t="-4478" b="-26866"/>
                    </a:stretch>
                  </a:blipFill>
                  <a:ln w="12700" cap="flat">
                    <a:noFill/>
                    <a:miter lim="400000"/>
                  </a:ln>
                  <a:effectLst/>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grpSp>
      <p:grpSp>
        <p:nvGrpSpPr>
          <p:cNvPr id="3" name="组合 2">
            <a:extLst>
              <a:ext uri="{FF2B5EF4-FFF2-40B4-BE49-F238E27FC236}">
                <a16:creationId xmlns:a16="http://schemas.microsoft.com/office/drawing/2014/main" id="{198A3F94-885B-4DD2-B5BD-9CDE11522302}"/>
              </a:ext>
            </a:extLst>
          </p:cNvPr>
          <p:cNvGrpSpPr/>
          <p:nvPr/>
        </p:nvGrpSpPr>
        <p:grpSpPr>
          <a:xfrm>
            <a:off x="5365716" y="1030782"/>
            <a:ext cx="7606053" cy="2821601"/>
            <a:chOff x="5253665" y="363357"/>
            <a:chExt cx="7606053" cy="2821601"/>
          </a:xfrm>
        </p:grpSpPr>
        <p:sp>
          <p:nvSpPr>
            <p:cNvPr id="31" name="矩形 30">
              <a:extLst>
                <a:ext uri="{FF2B5EF4-FFF2-40B4-BE49-F238E27FC236}">
                  <a16:creationId xmlns:a16="http://schemas.microsoft.com/office/drawing/2014/main" id="{44C01BC0-C446-43A2-9632-D4AAE59DBA7D}"/>
                </a:ext>
              </a:extLst>
            </p:cNvPr>
            <p:cNvSpPr/>
            <p:nvPr/>
          </p:nvSpPr>
          <p:spPr>
            <a:xfrm>
              <a:off x="5253665" y="2366255"/>
              <a:ext cx="3164806"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6" name="组合 5">
              <a:extLst>
                <a:ext uri="{FF2B5EF4-FFF2-40B4-BE49-F238E27FC236}">
                  <a16:creationId xmlns:a16="http://schemas.microsoft.com/office/drawing/2014/main" id="{FEF87718-A755-487D-A9F5-2007A8559062}"/>
                </a:ext>
              </a:extLst>
            </p:cNvPr>
            <p:cNvGrpSpPr/>
            <p:nvPr/>
          </p:nvGrpSpPr>
          <p:grpSpPr>
            <a:xfrm>
              <a:off x="5327917" y="363357"/>
              <a:ext cx="7531801" cy="2821601"/>
              <a:chOff x="5327917" y="363357"/>
              <a:chExt cx="7531801" cy="2821601"/>
            </a:xfrm>
          </p:grpSpPr>
          <p:grpSp>
            <p:nvGrpSpPr>
              <p:cNvPr id="37" name="组合 36">
                <a:extLst>
                  <a:ext uri="{FF2B5EF4-FFF2-40B4-BE49-F238E27FC236}">
                    <a16:creationId xmlns:a16="http://schemas.microsoft.com/office/drawing/2014/main" id="{08BD0C56-1A11-471C-9842-69C737EBC970}"/>
                  </a:ext>
                </a:extLst>
              </p:cNvPr>
              <p:cNvGrpSpPr/>
              <p:nvPr/>
            </p:nvGrpSpPr>
            <p:grpSpPr>
              <a:xfrm>
                <a:off x="6958078" y="363357"/>
                <a:ext cx="5901640" cy="2821601"/>
                <a:chOff x="6958078" y="363357"/>
                <a:chExt cx="5901640" cy="2821601"/>
              </a:xfrm>
            </p:grpSpPr>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975310-141A-445B-BC0D-9806E725FF97}"/>
                        </a:ext>
                      </a:extLst>
                    </p:cNvPr>
                    <p:cNvSpPr/>
                    <p:nvPr/>
                  </p:nvSpPr>
                  <p:spPr>
                    <a:xfrm>
                      <a:off x="6958078" y="1414314"/>
                      <a:ext cx="3888500" cy="954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gradFill>
                                  <a:gsLst>
                                    <a:gs pos="0">
                                      <a:schemeClr val="tx1"/>
                                    </a:gs>
                                    <a:gs pos="100000">
                                      <a:schemeClr val="tx1"/>
                                    </a:gs>
                                  </a:gsLst>
                                  <a:lin ang="0" scaled="0"/>
                                </a:gradFill>
                                <a:latin typeface="Cambria Math" panose="02040503050406030204" pitchFamily="18" charset="0"/>
                                <a:sym typeface="Gill Sans Light"/>
                              </a:rPr>
                              <m:t>𝑓</m:t>
                            </m:r>
                            <m:r>
                              <a:rPr lang="en-US" altLang="zh-CN" sz="2800" i="1" smtClean="0">
                                <a:gradFill>
                                  <a:gsLst>
                                    <a:gs pos="0">
                                      <a:schemeClr val="tx1"/>
                                    </a:gs>
                                    <a:gs pos="100000">
                                      <a:schemeClr val="tx1"/>
                                    </a:gs>
                                  </a:gsLst>
                                  <a:lin ang="0" scaled="0"/>
                                </a:gradFill>
                                <a:latin typeface="Cambria Math" panose="02040503050406030204" pitchFamily="18" charset="0"/>
                                <a:sym typeface="Gill Sans Light"/>
                              </a:rPr>
                              <m:t>(</m:t>
                            </m:r>
                            <m:sSub>
                              <m:sSubPr>
                                <m:ctrlPr>
                                  <a:rPr lang="en-US" altLang="zh-CN" sz="28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2800" i="1">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2800" i="1">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2800" i="1" dirty="0">
                                <a:gradFill>
                                  <a:gsLst>
                                    <a:gs pos="0">
                                      <a:schemeClr val="tx1"/>
                                    </a:gs>
                                    <a:gs pos="100000">
                                      <a:schemeClr val="tx1"/>
                                    </a:gs>
                                  </a:gsLst>
                                  <a:lin ang="0" scaled="0"/>
                                </a:gradFill>
                                <a:latin typeface="Cambria Math" panose="02040503050406030204" pitchFamily="18" charset="0"/>
                              </a:rPr>
                              <m:t>)</m:t>
                            </m:r>
                            <m:r>
                              <a:rPr lang="en-US" altLang="zh-CN" sz="2800">
                                <a:gradFill>
                                  <a:gsLst>
                                    <a:gs pos="0">
                                      <a:schemeClr val="tx1"/>
                                    </a:gs>
                                    <a:gs pos="100000">
                                      <a:schemeClr val="tx1"/>
                                    </a:gs>
                                  </a:gsLst>
                                  <a:lin ang="0" scaled="0"/>
                                </a:gradFill>
                                <a:latin typeface="Cambria Math" panose="02040503050406030204" pitchFamily="18" charset="0"/>
                                <a:sym typeface="Gill Sans Light"/>
                              </a:rPr>
                              <m:t>=</m:t>
                            </m:r>
                            <m:f>
                              <m:fPr>
                                <m:ctrlPr>
                                  <a:rPr lang="en-US" altLang="zh-CN" sz="2800" i="1" smtClean="0">
                                    <a:gradFill>
                                      <a:gsLst>
                                        <a:gs pos="0">
                                          <a:schemeClr val="tx1"/>
                                        </a:gs>
                                        <a:gs pos="100000">
                                          <a:schemeClr val="tx1"/>
                                        </a:gs>
                                      </a:gsLst>
                                      <a:lin ang="0" scaled="0"/>
                                    </a:gradFill>
                                    <a:latin typeface="Cambria Math" panose="02040503050406030204" pitchFamily="18" charset="0"/>
                                    <a:sym typeface="Gill Sans Light"/>
                                  </a:rPr>
                                </m:ctrlPr>
                              </m:fPr>
                              <m:num>
                                <m:sSub>
                                  <m:sSubPr>
                                    <m:ctrlPr>
                                      <a:rPr lang="en-US" altLang="zh-CN" sz="28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2800" i="1">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2800" i="1">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2800" i="1">
                                    <a:gradFill>
                                      <a:gsLst>
                                        <a:gs pos="0">
                                          <a:schemeClr val="tx1"/>
                                        </a:gs>
                                        <a:gs pos="100000">
                                          <a:schemeClr val="tx1"/>
                                        </a:gs>
                                      </a:gsLst>
                                      <a:lin ang="0" scaled="0"/>
                                    </a:gradFill>
                                    <a:latin typeface="Cambria Math" panose="02040503050406030204" pitchFamily="18" charset="0"/>
                                  </a:rPr>
                                  <m:t>∙</m:t>
                                </m:r>
                                <m:r>
                                  <a:rPr lang="en-US" altLang="zh-CN" sz="2800" b="0" i="1" smtClean="0">
                                    <a:gradFill>
                                      <a:gsLst>
                                        <a:gs pos="0">
                                          <a:schemeClr val="tx1"/>
                                        </a:gs>
                                        <a:gs pos="100000">
                                          <a:schemeClr val="tx1"/>
                                        </a:gs>
                                      </a:gsLst>
                                      <a:lin ang="0" scaled="0"/>
                                    </a:gradFill>
                                    <a:latin typeface="Cambria Math" panose="02040503050406030204" pitchFamily="18" charset="0"/>
                                  </a:rPr>
                                  <m:t>(</m:t>
                                </m:r>
                                <m:r>
                                  <a:rPr lang="en-US" altLang="zh-CN" sz="2800" b="0" i="1" dirty="0" smtClean="0">
                                    <a:gradFill>
                                      <a:gsLst>
                                        <a:gs pos="0">
                                          <a:schemeClr val="tx1"/>
                                        </a:gs>
                                        <a:gs pos="100000">
                                          <a:schemeClr val="tx1"/>
                                        </a:gs>
                                      </a:gsLst>
                                      <a:lin ang="0" scaled="0"/>
                                    </a:gradFill>
                                    <a:latin typeface="Cambria Math" panose="02040503050406030204" pitchFamily="18" charset="0"/>
                                  </a:rPr>
                                  <m:t>𝑀</m:t>
                                </m:r>
                                <m:r>
                                  <a:rPr lang="en-US" altLang="zh-CN" sz="2800" b="0" i="1" dirty="0" smtClean="0">
                                    <a:gradFill>
                                      <a:gsLst>
                                        <a:gs pos="0">
                                          <a:schemeClr val="tx1"/>
                                        </a:gs>
                                        <a:gs pos="100000">
                                          <a:schemeClr val="tx1"/>
                                        </a:gs>
                                      </a:gsLst>
                                      <a:lin ang="0" scaled="0"/>
                                    </a:gradFill>
                                    <a:latin typeface="Cambria Math" panose="02040503050406030204" pitchFamily="18" charset="0"/>
                                  </a:rPr>
                                  <m:t> + </m:t>
                                </m:r>
                                <m:sSup>
                                  <m:sSupPr>
                                    <m:ctrlPr>
                                      <a:rPr lang="en-US" altLang="zh-CN" sz="2800" b="0" i="1" dirty="0" smtClean="0">
                                        <a:gradFill>
                                          <a:gsLst>
                                            <a:gs pos="0">
                                              <a:schemeClr val="tx1"/>
                                            </a:gs>
                                            <a:gs pos="100000">
                                              <a:schemeClr val="tx1"/>
                                            </a:gs>
                                          </a:gsLst>
                                          <a:lin ang="0" scaled="0"/>
                                        </a:gradFill>
                                        <a:latin typeface="Cambria Math" panose="02040503050406030204" pitchFamily="18" charset="0"/>
                                      </a:rPr>
                                    </m:ctrlPr>
                                  </m:sSupPr>
                                  <m:e>
                                    <m:r>
                                      <a:rPr lang="en-US" altLang="zh-CN" sz="2800" b="0" i="1" dirty="0" smtClean="0">
                                        <a:gradFill>
                                          <a:gsLst>
                                            <a:gs pos="0">
                                              <a:schemeClr val="tx1"/>
                                            </a:gs>
                                            <a:gs pos="100000">
                                              <a:schemeClr val="tx1"/>
                                            </a:gs>
                                          </a:gsLst>
                                          <a:lin ang="0" scaled="0"/>
                                        </a:gradFill>
                                        <a:latin typeface="Cambria Math" panose="02040503050406030204" pitchFamily="18" charset="0"/>
                                      </a:rPr>
                                      <m:t>𝑀</m:t>
                                    </m:r>
                                  </m:e>
                                  <m:sup>
                                    <m:r>
                                      <a:rPr lang="en-US" altLang="zh-CN" sz="2800" b="0" i="1" dirty="0" smtClean="0">
                                        <a:gradFill>
                                          <a:gsLst>
                                            <a:gs pos="0">
                                              <a:schemeClr val="tx1"/>
                                            </a:gs>
                                            <a:gs pos="100000">
                                              <a:schemeClr val="tx1"/>
                                            </a:gs>
                                          </a:gsLst>
                                          <a:lin ang="0" scaled="0"/>
                                        </a:gradFill>
                                        <a:latin typeface="Cambria Math" panose="02040503050406030204" pitchFamily="18" charset="0"/>
                                      </a:rPr>
                                      <m:t>𝑇</m:t>
                                    </m:r>
                                  </m:sup>
                                </m:sSup>
                                <m:r>
                                  <a:rPr lang="en-US" altLang="zh-CN" sz="2800" b="0" i="1" dirty="0" smtClean="0">
                                    <a:gradFill>
                                      <a:gsLst>
                                        <a:gs pos="0">
                                          <a:schemeClr val="tx1"/>
                                        </a:gs>
                                        <a:gs pos="100000">
                                          <a:schemeClr val="tx1"/>
                                        </a:gs>
                                      </a:gsLst>
                                      <a:lin ang="0" scaled="0"/>
                                    </a:gradFill>
                                    <a:latin typeface="Cambria Math" panose="02040503050406030204" pitchFamily="18" charset="0"/>
                                  </a:rPr>
                                  <m:t>)</m:t>
                                </m:r>
                              </m:num>
                              <m:den>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2</m:t>
                                </m:r>
                              </m:den>
                            </m:f>
                          </m:oMath>
                        </m:oMathPara>
                      </a14:m>
                      <a:endParaRPr lang="zh-CN" altLang="en-US" sz="2800" dirty="0"/>
                    </a:p>
                  </p:txBody>
                </p:sp>
              </mc:Choice>
              <mc:Fallback xmlns="">
                <p:sp>
                  <p:nvSpPr>
                    <p:cNvPr id="7" name="矩形 6">
                      <a:extLst>
                        <a:ext uri="{FF2B5EF4-FFF2-40B4-BE49-F238E27FC236}">
                          <a16:creationId xmlns:a16="http://schemas.microsoft.com/office/drawing/2014/main" id="{C3975310-141A-445B-BC0D-9806E725FF97}"/>
                        </a:ext>
                      </a:extLst>
                    </p:cNvPr>
                    <p:cNvSpPr>
                      <a:spLocks noRot="1" noChangeAspect="1" noMove="1" noResize="1" noEditPoints="1" noAdjustHandles="1" noChangeArrowheads="1" noChangeShapeType="1" noTextEdit="1"/>
                    </p:cNvSpPr>
                    <p:nvPr/>
                  </p:nvSpPr>
                  <p:spPr>
                    <a:xfrm>
                      <a:off x="6958078" y="1414314"/>
                      <a:ext cx="3888500" cy="954364"/>
                    </a:xfrm>
                    <a:prstGeom prst="rect">
                      <a:avLst/>
                    </a:prstGeom>
                    <a:blipFill>
                      <a:blip r:embed="rId8"/>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6BE36682-9898-4F89-8398-FC94BC2CD3B6}"/>
                    </a:ext>
                  </a:extLst>
                </p:cNvPr>
                <p:cNvCxnSpPr>
                  <a:cxnSpLocks/>
                </p:cNvCxnSpPr>
                <p:nvPr/>
              </p:nvCxnSpPr>
              <p:spPr>
                <a:xfrm flipH="1" flipV="1">
                  <a:off x="10247751" y="1891496"/>
                  <a:ext cx="598827" cy="47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617CBCFD-8C4A-47EA-BAA9-F8B3B2E301F6}"/>
                    </a:ext>
                  </a:extLst>
                </p:cNvPr>
                <p:cNvGrpSpPr/>
                <p:nvPr/>
              </p:nvGrpSpPr>
              <p:grpSpPr>
                <a:xfrm>
                  <a:off x="8285988" y="363357"/>
                  <a:ext cx="4573730" cy="1050957"/>
                  <a:chOff x="1915642" y="1343879"/>
                  <a:chExt cx="4573730" cy="1050957"/>
                </a:xfrm>
              </p:grpSpPr>
              <p:sp>
                <p:nvSpPr>
                  <p:cNvPr id="15" name="矩形 14">
                    <a:extLst>
                      <a:ext uri="{FF2B5EF4-FFF2-40B4-BE49-F238E27FC236}">
                        <a16:creationId xmlns:a16="http://schemas.microsoft.com/office/drawing/2014/main" id="{72B8C578-393B-482B-8662-F5AEADC875A9}"/>
                      </a:ext>
                    </a:extLst>
                  </p:cNvPr>
                  <p:cNvSpPr/>
                  <p:nvPr/>
                </p:nvSpPr>
                <p:spPr>
                  <a:xfrm>
                    <a:off x="1918112" y="1343879"/>
                    <a:ext cx="3765096"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9" name="直接箭头连接符 8">
                    <a:extLst>
                      <a:ext uri="{FF2B5EF4-FFF2-40B4-BE49-F238E27FC236}">
                        <a16:creationId xmlns:a16="http://schemas.microsoft.com/office/drawing/2014/main" id="{34064C72-3070-4070-89E8-0400926FC3AA}"/>
                      </a:ext>
                    </a:extLst>
                  </p:cNvPr>
                  <p:cNvCxnSpPr>
                    <a:cxnSpLocks/>
                  </p:cNvCxnSpPr>
                  <p:nvPr/>
                </p:nvCxnSpPr>
                <p:spPr>
                  <a:xfrm flipH="1">
                    <a:off x="3136511" y="1930362"/>
                    <a:ext cx="1357785" cy="46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4ABF813-E9BA-4A72-BD8F-107E58463405}"/>
                      </a:ext>
                    </a:extLst>
                  </p:cNvPr>
                  <p:cNvSpPr txBox="1"/>
                  <p:nvPr/>
                </p:nvSpPr>
                <p:spPr>
                  <a:xfrm>
                    <a:off x="1915642" y="1447535"/>
                    <a:ext cx="4573730"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000" dirty="0">
                        <a:solidFill>
                          <a:schemeClr val="accent1">
                            <a:lumMod val="75000"/>
                          </a:schemeClr>
                        </a:solidFill>
                      </a:rPr>
                      <a:t>Trainable Group Parameter: 16 × 16</a:t>
                    </a:r>
                    <a:endParaRPr lang="zh-CN" altLang="en-US" sz="2000" dirty="0">
                      <a:solidFill>
                        <a:schemeClr val="accent1">
                          <a:lumMod val="75000"/>
                        </a:schemeClr>
                      </a:solidFill>
                    </a:endParaRPr>
                  </a:p>
                  <a:p>
                    <a:pPr algn="l"/>
                    <a:endParaRPr lang="zh-CN" altLang="en-US" sz="2000" dirty="0">
                      <a:solidFill>
                        <a:schemeClr val="accent1">
                          <a:lumMod val="75000"/>
                        </a:schemeClr>
                      </a:solidFill>
                    </a:endParaRPr>
                  </a:p>
                </p:txBody>
              </p:sp>
            </p:grpSp>
            <p:grpSp>
              <p:nvGrpSpPr>
                <p:cNvPr id="33" name="组合 32">
                  <a:extLst>
                    <a:ext uri="{FF2B5EF4-FFF2-40B4-BE49-F238E27FC236}">
                      <a16:creationId xmlns:a16="http://schemas.microsoft.com/office/drawing/2014/main" id="{13F126C3-BADC-45B6-8611-BC33DDC49925}"/>
                    </a:ext>
                  </a:extLst>
                </p:cNvPr>
                <p:cNvGrpSpPr/>
                <p:nvPr/>
              </p:nvGrpSpPr>
              <p:grpSpPr>
                <a:xfrm>
                  <a:off x="8888748" y="2380433"/>
                  <a:ext cx="3289845" cy="804525"/>
                  <a:chOff x="8324807" y="823744"/>
                  <a:chExt cx="3289845" cy="804525"/>
                </a:xfrm>
              </p:grpSpPr>
              <p:sp>
                <p:nvSpPr>
                  <p:cNvPr id="19" name="矩形 18">
                    <a:extLst>
                      <a:ext uri="{FF2B5EF4-FFF2-40B4-BE49-F238E27FC236}">
                        <a16:creationId xmlns:a16="http://schemas.microsoft.com/office/drawing/2014/main" id="{BB93BAAD-86B2-4033-B9F3-B8A438E39291}"/>
                      </a:ext>
                    </a:extLst>
                  </p:cNvPr>
                  <p:cNvSpPr/>
                  <p:nvPr/>
                </p:nvSpPr>
                <p:spPr>
                  <a:xfrm>
                    <a:off x="8324807" y="823744"/>
                    <a:ext cx="3164806" cy="6113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文本框 19">
                    <a:extLst>
                      <a:ext uri="{FF2B5EF4-FFF2-40B4-BE49-F238E27FC236}">
                        <a16:creationId xmlns:a16="http://schemas.microsoft.com/office/drawing/2014/main" id="{F49B644B-8EB8-47AF-B541-0FA4ABC031D6}"/>
                      </a:ext>
                    </a:extLst>
                  </p:cNvPr>
                  <p:cNvSpPr txBox="1"/>
                  <p:nvPr/>
                </p:nvSpPr>
                <p:spPr>
                  <a:xfrm>
                    <a:off x="8449847" y="910124"/>
                    <a:ext cx="3164805"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000" dirty="0">
                        <a:solidFill>
                          <a:schemeClr val="accent1">
                            <a:lumMod val="75000"/>
                          </a:schemeClr>
                        </a:solidFill>
                      </a:rPr>
                      <a:t>Preserving Symmetricity of L</a:t>
                    </a:r>
                    <a:endParaRPr lang="zh-CN" altLang="en-US" sz="2000" dirty="0">
                      <a:solidFill>
                        <a:schemeClr val="accent1">
                          <a:lumMod val="75000"/>
                        </a:schemeClr>
                      </a:solidFill>
                    </a:endParaRPr>
                  </a:p>
                  <a:p>
                    <a:pPr algn="l"/>
                    <a:endParaRPr lang="zh-CN" altLang="en-US" sz="2000" dirty="0">
                      <a:solidFill>
                        <a:schemeClr val="accent1">
                          <a:lumMod val="75000"/>
                        </a:schemeClr>
                      </a:solidFill>
                    </a:endParaRPr>
                  </a:p>
                </p:txBody>
              </p:sp>
            </p:grpSp>
          </p:grpSp>
          <p:cxnSp>
            <p:nvCxnSpPr>
              <p:cNvPr id="29" name="直接箭头连接符 28">
                <a:extLst>
                  <a:ext uri="{FF2B5EF4-FFF2-40B4-BE49-F238E27FC236}">
                    <a16:creationId xmlns:a16="http://schemas.microsoft.com/office/drawing/2014/main" id="{9A7FF312-0636-4102-BACB-55EDBB88A410}"/>
                  </a:ext>
                </a:extLst>
              </p:cNvPr>
              <p:cNvCxnSpPr>
                <a:cxnSpLocks/>
              </p:cNvCxnSpPr>
              <p:nvPr/>
            </p:nvCxnSpPr>
            <p:spPr>
              <a:xfrm flipV="1">
                <a:off x="8023720" y="1782795"/>
                <a:ext cx="789502" cy="52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D16752B-9C4B-434C-8AAD-E8DA41440092}"/>
                  </a:ext>
                </a:extLst>
              </p:cNvPr>
              <p:cNvSpPr txBox="1"/>
              <p:nvPr/>
            </p:nvSpPr>
            <p:spPr>
              <a:xfrm>
                <a:off x="5327917" y="2437373"/>
                <a:ext cx="3164805"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000" dirty="0">
                    <a:solidFill>
                      <a:schemeClr val="accent1">
                        <a:lumMod val="75000"/>
                      </a:schemeClr>
                    </a:solidFill>
                  </a:rPr>
                  <a:t>Element-wise Multiplication</a:t>
                </a:r>
                <a:endParaRPr lang="zh-CN" altLang="en-US" sz="2000" dirty="0">
                  <a:solidFill>
                    <a:schemeClr val="accent1">
                      <a:lumMod val="75000"/>
                    </a:schemeClr>
                  </a:solidFill>
                </a:endParaRPr>
              </a:p>
              <a:p>
                <a:pPr algn="l"/>
                <a:endParaRPr lang="zh-CN" altLang="en-US" sz="2000" dirty="0">
                  <a:solidFill>
                    <a:schemeClr val="accent1">
                      <a:lumMod val="75000"/>
                    </a:schemeClr>
                  </a:solidFill>
                </a:endParaRPr>
              </a:p>
            </p:txBody>
          </p:sp>
        </p:grp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E280141-3320-4445-A6A0-D3113E215E4F}"/>
                  </a:ext>
                </a:extLst>
              </p:cNvPr>
              <p:cNvSpPr/>
              <p:nvPr/>
            </p:nvSpPr>
            <p:spPr>
              <a:xfrm>
                <a:off x="0" y="1116109"/>
                <a:ext cx="4931093" cy="2169120"/>
              </a:xfrm>
              <a:prstGeom prst="rect">
                <a:avLst/>
              </a:prstGeom>
            </p:spPr>
            <p:txBody>
              <a:bodyPr wrap="square">
                <a:spAutoFit/>
              </a:bodyPr>
              <a:lstStyle/>
              <a:p>
                <a:pPr>
                  <a:spcAft>
                    <a:spcPts val="600"/>
                  </a:spcAft>
                </a:pPr>
                <a14:m>
                  <m:oMathPara xmlns:m="http://schemas.openxmlformats.org/officeDocument/2006/math">
                    <m:oMathParaPr>
                      <m:jc m:val="center"/>
                    </m:oMathParaPr>
                    <m:oMath xmlns:m="http://schemas.openxmlformats.org/officeDocument/2006/math">
                      <m:f>
                        <m:fPr>
                          <m:ctrlPr>
                            <a:rPr lang="en-US" altLang="zh-CN" sz="3200" i="1" smtClean="0">
                              <a:gradFill>
                                <a:gsLst>
                                  <a:gs pos="0">
                                    <a:schemeClr val="tx1"/>
                                  </a:gs>
                                  <a:gs pos="100000">
                                    <a:schemeClr val="tx1"/>
                                  </a:gs>
                                </a:gsLst>
                                <a:lin ang="0" scaled="0"/>
                              </a:gradFill>
                              <a:latin typeface="Cambria Math" panose="02040503050406030204" pitchFamily="18" charset="0"/>
                              <a:sym typeface="Gill Sans Light"/>
                            </a:rPr>
                          </m:ctrlPr>
                        </m:fPr>
                        <m:num>
                          <m:r>
                            <a:rPr lang="en-US" altLang="zh-CN" sz="3200" i="1">
                              <a:gradFill>
                                <a:gsLst>
                                  <a:gs pos="0">
                                    <a:schemeClr val="tx1"/>
                                  </a:gs>
                                  <a:gs pos="100000">
                                    <a:schemeClr val="tx1"/>
                                  </a:gs>
                                </a:gsLst>
                                <a:lin ang="0" scaled="0"/>
                              </a:gradFill>
                              <a:latin typeface="Cambria Math" panose="02040503050406030204" pitchFamily="18" charset="0"/>
                              <a:sym typeface="Gill Sans Light"/>
                            </a:rPr>
                            <m:t>𝑑</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num>
                        <m:den>
                          <m:r>
                            <a:rPr lang="en-US" altLang="zh-CN" sz="3200">
                              <a:gradFill>
                                <a:gsLst>
                                  <a:gs pos="0">
                                    <a:schemeClr val="tx1"/>
                                  </a:gs>
                                  <a:gs pos="100000">
                                    <a:schemeClr val="tx1"/>
                                  </a:gs>
                                </a:gsLst>
                                <a:lin ang="0" scaled="0"/>
                              </a:gradFill>
                              <a:latin typeface="Cambria Math" panose="02040503050406030204" pitchFamily="18" charset="0"/>
                              <a:sym typeface="Gill Sans Light"/>
                            </a:rPr>
                            <m:t>𝑑𝑡</m:t>
                          </m:r>
                        </m:den>
                      </m:f>
                      <m:r>
                        <a:rPr lang="en-US" altLang="zh-CN" sz="3200">
                          <a:gradFill>
                            <a:gsLst>
                              <a:gs pos="0">
                                <a:schemeClr val="tx1"/>
                              </a:gs>
                              <a:gs pos="100000">
                                <a:schemeClr val="tx1"/>
                              </a:gs>
                            </a:gsLst>
                            <a:lin ang="0" scaled="0"/>
                          </a:gradFill>
                          <a:latin typeface="Cambria Math" panose="02040503050406030204" pitchFamily="18" charset="0"/>
                          <a:sym typeface="Gill Sans Light"/>
                        </a:rPr>
                        <m:t>=</m:t>
                      </m:r>
                      <m:r>
                        <a:rPr lang="en-US" altLang="zh-CN" sz="3200" i="1"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𝑘</m:t>
                      </m:r>
                      <m:r>
                        <a:rPr lang="en-US" altLang="zh-CN" sz="3200" b="0" i="1">
                          <a:gradFill>
                            <a:gsLst>
                              <a:gs pos="0">
                                <a:schemeClr val="tx1"/>
                              </a:gs>
                              <a:gs pos="100000">
                                <a:schemeClr val="tx1"/>
                              </a:gs>
                            </a:gsLst>
                            <a:lin ang="0" scaled="0"/>
                          </a:gradFill>
                          <a:latin typeface="Cambria Math" panose="02040503050406030204" pitchFamily="18" charset="0"/>
                        </a:rPr>
                        <m:t>∙</m:t>
                      </m:r>
                      <m:sSub>
                        <m:sSubPr>
                          <m:ctrlPr>
                            <a:rPr lang="en-US" altLang="zh-CN" sz="3200" i="1">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3200" i="1">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3200" i="1">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3200" b="0" i="1">
                          <a:gradFill>
                            <a:gsLst>
                              <a:gs pos="0">
                                <a:schemeClr val="tx1"/>
                              </a:gs>
                              <a:gs pos="100000">
                                <a:schemeClr val="tx1"/>
                              </a:gs>
                            </a:gsLst>
                            <a:lin ang="0" scaled="0"/>
                          </a:gradFill>
                          <a:latin typeface="Cambria Math" panose="02040503050406030204" pitchFamily="18" charset="0"/>
                        </a:rPr>
                        <m:t>∙</m:t>
                      </m:r>
                      <m:r>
                        <a:rPr lang="az-Cyrl-AZ" altLang="zh-CN" sz="3200" dirty="0">
                          <a:gradFill>
                            <a:gsLst>
                              <a:gs pos="0">
                                <a:schemeClr val="tx1"/>
                              </a:gs>
                              <a:gs pos="100000">
                                <a:schemeClr val="tx1"/>
                              </a:gs>
                            </a:gsLst>
                            <a:lin ang="0" scaled="0"/>
                          </a:gradFill>
                          <a:latin typeface="Cambria Math" panose="02040503050406030204" pitchFamily="18" charset="0"/>
                        </a:rPr>
                        <m:t>ф</m:t>
                      </m:r>
                      <m:r>
                        <a:rPr lang="en-US" altLang="zh-CN" sz="3200" dirty="0">
                          <a:gradFill>
                            <a:gsLst>
                              <a:gs pos="0">
                                <a:schemeClr val="tx1"/>
                              </a:gs>
                              <a:gs pos="100000">
                                <a:schemeClr val="tx1"/>
                              </a:gs>
                            </a:gsLst>
                            <a:lin ang="0" scaled="0"/>
                          </a:gradFill>
                          <a:latin typeface="Cambria Math" panose="02040503050406030204" pitchFamily="18" charset="0"/>
                        </a:rPr>
                        <m:t>(</m:t>
                      </m:r>
                      <m:r>
                        <a:rPr lang="en-US" altLang="zh-CN" sz="32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3200" i="1" dirty="0">
                              <a:gradFill>
                                <a:gsLst>
                                  <a:gs pos="0">
                                    <a:schemeClr val="tx1"/>
                                  </a:gs>
                                  <a:gs pos="100000">
                                    <a:schemeClr val="tx1"/>
                                  </a:gs>
                                </a:gsLst>
                                <a:lin ang="0" scaled="0"/>
                              </a:gradFill>
                              <a:latin typeface="Cambria Math" panose="02040503050406030204" pitchFamily="18" charset="0"/>
                            </a:rPr>
                          </m:ctrlPr>
                        </m:sSubPr>
                        <m:e>
                          <m:r>
                            <a:rPr lang="en-US" altLang="zh-CN" sz="3200" dirty="0">
                              <a:gradFill>
                                <a:gsLst>
                                  <a:gs pos="0">
                                    <a:schemeClr val="tx1"/>
                                  </a:gs>
                                  <a:gs pos="100000">
                                    <a:schemeClr val="tx1"/>
                                  </a:gs>
                                </a:gsLst>
                                <a:lin ang="0" scaled="0"/>
                              </a:gradFill>
                              <a:latin typeface="Cambria Math" panose="02040503050406030204" pitchFamily="18" charset="0"/>
                            </a:rPr>
                            <m:t>)</m:t>
                          </m:r>
                        </m:e>
                        <m:sub>
                          <m:r>
                            <a:rPr lang="en-US" altLang="zh-CN" sz="3200" dirty="0">
                              <a:gradFill>
                                <a:gsLst>
                                  <a:gs pos="0">
                                    <a:schemeClr val="tx1"/>
                                  </a:gs>
                                  <a:gs pos="100000">
                                    <a:schemeClr val="tx1"/>
                                  </a:gs>
                                </a:gsLst>
                                <a:lin ang="0" scaled="0"/>
                              </a:gradFill>
                              <a:latin typeface="Cambria Math" panose="02040503050406030204" pitchFamily="18" charset="0"/>
                            </a:rPr>
                            <m:t>𝑠</m:t>
                          </m:r>
                        </m:sub>
                      </m:sSub>
                    </m:oMath>
                  </m:oMathPara>
                </a14:m>
                <a:endParaRPr lang="en-US" altLang="zh-CN" sz="3200" dirty="0">
                  <a:gradFill>
                    <a:gsLst>
                      <a:gs pos="0">
                        <a:schemeClr val="tx1"/>
                      </a:gs>
                      <a:gs pos="100000">
                        <a:schemeClr val="tx1"/>
                      </a:gs>
                    </a:gsLst>
                    <a:lin ang="0" scaled="0"/>
                  </a:gradFill>
                  <a:latin typeface="Gill Sans Light"/>
                  <a:sym typeface="Gill Sans Light"/>
                </a:endParaRPr>
              </a:p>
              <a:p>
                <a:pPr>
                  <a:spcAft>
                    <a:spcPts val="600"/>
                  </a:spcAft>
                </a:pPr>
                <a:endParaRPr lang="en-US" altLang="zh-CN" sz="3200" dirty="0">
                  <a:gradFill>
                    <a:gsLst>
                      <a:gs pos="0">
                        <a:schemeClr val="tx1"/>
                      </a:gs>
                      <a:gs pos="100000">
                        <a:schemeClr val="tx1"/>
                      </a:gs>
                    </a:gsLst>
                    <a:lin ang="0" scaled="0"/>
                  </a:gradFill>
                  <a:latin typeface="Gill Sans Light"/>
                  <a:sym typeface="Gill Sans Light"/>
                </a:endParaRPr>
              </a:p>
              <a:p>
                <a:pPr>
                  <a:spcAft>
                    <a:spcPts val="600"/>
                  </a:spcAft>
                </a:pPr>
                <a:endParaRPr lang="zh-CN" altLang="en-US" sz="3200" dirty="0">
                  <a:gradFill>
                    <a:gsLst>
                      <a:gs pos="0">
                        <a:schemeClr val="tx1"/>
                      </a:gs>
                      <a:gs pos="100000">
                        <a:schemeClr val="tx1"/>
                      </a:gs>
                    </a:gsLst>
                    <a:lin ang="0" scaled="0"/>
                  </a:gradFill>
                  <a:latin typeface="Gill Sans Light"/>
                  <a:sym typeface="Gill Sans Light"/>
                </a:endParaRPr>
              </a:p>
            </p:txBody>
          </p:sp>
        </mc:Choice>
        <mc:Fallback xmlns="">
          <p:sp>
            <p:nvSpPr>
              <p:cNvPr id="30" name="矩形 29">
                <a:extLst>
                  <a:ext uri="{FF2B5EF4-FFF2-40B4-BE49-F238E27FC236}">
                    <a16:creationId xmlns:a16="http://schemas.microsoft.com/office/drawing/2014/main" id="{7E280141-3320-4445-A6A0-D3113E215E4F}"/>
                  </a:ext>
                </a:extLst>
              </p:cNvPr>
              <p:cNvSpPr>
                <a:spLocks noRot="1" noChangeAspect="1" noMove="1" noResize="1" noEditPoints="1" noAdjustHandles="1" noChangeArrowheads="1" noChangeShapeType="1" noTextEdit="1"/>
              </p:cNvSpPr>
              <p:nvPr/>
            </p:nvSpPr>
            <p:spPr>
              <a:xfrm>
                <a:off x="0" y="1116109"/>
                <a:ext cx="4931093" cy="2169120"/>
              </a:xfrm>
              <a:prstGeom prst="rect">
                <a:avLst/>
              </a:prstGeom>
              <a:blipFill>
                <a:blip r:embed="rId9"/>
                <a:stretch>
                  <a:fillRect/>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C913F788-F34E-4FA2-90EB-0A98C94CEF98}"/>
              </a:ext>
            </a:extLst>
          </p:cNvPr>
          <p:cNvGrpSpPr/>
          <p:nvPr/>
        </p:nvGrpSpPr>
        <p:grpSpPr>
          <a:xfrm>
            <a:off x="601866" y="2230821"/>
            <a:ext cx="3744038" cy="1368792"/>
            <a:chOff x="479014" y="1580568"/>
            <a:chExt cx="3744038" cy="1368792"/>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0B54C0A-DE9C-4C4C-BEC8-57A3B9EFBD4D}"/>
                    </a:ext>
                  </a:extLst>
                </p:cNvPr>
                <p:cNvSpPr/>
                <p:nvPr/>
              </p:nvSpPr>
              <p:spPr>
                <a:xfrm>
                  <a:off x="479014" y="2036353"/>
                  <a:ext cx="3744038"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gradFill>
                                  <a:gsLst>
                                    <a:gs pos="0">
                                      <a:schemeClr val="tx1"/>
                                    </a:gs>
                                    <a:gs pos="100000">
                                      <a:schemeClr val="tx1"/>
                                    </a:gs>
                                  </a:gsLst>
                                  <a:lin ang="0" scaled="0"/>
                                </a:gradFill>
                                <a:latin typeface="Cambria Math" panose="02040503050406030204" pitchFamily="18" charset="0"/>
                                <a:sym typeface="Gill Sans Light"/>
                              </a:rPr>
                            </m:ctrlPr>
                          </m:fPr>
                          <m:num>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𝑑</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r>
                              <a:rPr lang="en-US" altLang="zh-CN" sz="2800" b="0" i="1" dirty="0" smtClean="0">
                                <a:gradFill>
                                  <a:gsLst>
                                    <a:gs pos="0">
                                      <a:schemeClr val="tx1"/>
                                    </a:gs>
                                    <a:gs pos="100000">
                                      <a:schemeClr val="tx1"/>
                                    </a:gs>
                                  </a:gsLst>
                                  <a:lin ang="0" scaled="0"/>
                                </a:gradFill>
                                <a:latin typeface="Cambria Math" panose="02040503050406030204" pitchFamily="18" charset="0"/>
                              </a:rPr>
                              <m:t>𝑡</m:t>
                            </m:r>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num>
                          <m:den>
                            <m:r>
                              <a:rPr lang="en-US" altLang="zh-CN" sz="2800">
                                <a:gradFill>
                                  <a:gsLst>
                                    <a:gs pos="0">
                                      <a:schemeClr val="tx1"/>
                                    </a:gs>
                                    <a:gs pos="100000">
                                      <a:schemeClr val="tx1"/>
                                    </a:gs>
                                  </a:gsLst>
                                  <a:lin ang="0" scaled="0"/>
                                </a:gradFill>
                                <a:latin typeface="Cambria Math" panose="02040503050406030204" pitchFamily="18" charset="0"/>
                                <a:sym typeface="Gill Sans Light"/>
                              </a:rPr>
                              <m:t>𝑑𝑡</m:t>
                            </m:r>
                          </m:den>
                        </m:f>
                        <m:r>
                          <a:rPr lang="en-US" altLang="zh-CN" sz="2800">
                            <a:gradFill>
                              <a:gsLst>
                                <a:gs pos="0">
                                  <a:schemeClr val="tx1"/>
                                </a:gs>
                                <a:gs pos="100000">
                                  <a:schemeClr val="tx1"/>
                                </a:gs>
                              </a:gsLst>
                              <a:lin ang="0" scaled="0"/>
                            </a:gradFill>
                            <a:latin typeface="Cambria Math" panose="02040503050406030204" pitchFamily="18" charset="0"/>
                            <a:sym typeface="Gill Sans Light"/>
                          </a:rPr>
                          <m:t>=</m:t>
                        </m:r>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𝑓</m:t>
                        </m:r>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m:t>
                        </m:r>
                        <m:sSub>
                          <m:sSubPr>
                            <m:ctrlP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2800" b="0" i="1" smtClean="0">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2800" b="0" i="1" dirty="0" smtClean="0">
                            <a:gradFill>
                              <a:gsLst>
                                <a:gs pos="0">
                                  <a:schemeClr val="tx1"/>
                                </a:gs>
                                <a:gs pos="100000">
                                  <a:schemeClr val="tx1"/>
                                </a:gs>
                              </a:gsLst>
                              <a:lin ang="0" scaled="0"/>
                            </a:gradFill>
                            <a:latin typeface="Cambria Math" panose="02040503050406030204" pitchFamily="18" charset="0"/>
                          </a:rPr>
                          <m:t>)</m:t>
                        </m:r>
                        <m:r>
                          <a:rPr lang="en-US" altLang="zh-CN" sz="2800" i="1">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r>
                          <a:rPr lang="en-US" altLang="zh-CN" sz="2800" i="1" dirty="0">
                            <a:gradFill>
                              <a:gsLst>
                                <a:gs pos="0">
                                  <a:schemeClr val="tx1"/>
                                </a:gs>
                                <a:gs pos="100000">
                                  <a:schemeClr val="tx1"/>
                                </a:gs>
                              </a:gsLst>
                              <a:lin ang="0" scaled="0"/>
                            </a:gradFill>
                            <a:latin typeface="Cambria Math" panose="02040503050406030204" pitchFamily="18" charset="0"/>
                          </a:rPr>
                          <m:t>𝑡</m:t>
                        </m:r>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oMath>
                    </m:oMathPara>
                  </a14:m>
                  <a:endParaRPr lang="zh-CN" altLang="en-US" dirty="0"/>
                </a:p>
              </p:txBody>
            </p:sp>
          </mc:Choice>
          <mc:Fallback xmlns="">
            <p:sp>
              <p:nvSpPr>
                <p:cNvPr id="5" name="矩形 4">
                  <a:extLst>
                    <a:ext uri="{FF2B5EF4-FFF2-40B4-BE49-F238E27FC236}">
                      <a16:creationId xmlns:a16="http://schemas.microsoft.com/office/drawing/2014/main" id="{50B54C0A-DE9C-4C4C-BEC8-57A3B9EFBD4D}"/>
                    </a:ext>
                  </a:extLst>
                </p:cNvPr>
                <p:cNvSpPr>
                  <a:spLocks noRot="1" noChangeAspect="1" noMove="1" noResize="1" noEditPoints="1" noAdjustHandles="1" noChangeArrowheads="1" noChangeShapeType="1" noTextEdit="1"/>
                </p:cNvSpPr>
                <p:nvPr/>
              </p:nvSpPr>
              <p:spPr>
                <a:xfrm>
                  <a:off x="479014" y="2036353"/>
                  <a:ext cx="3744038" cy="913007"/>
                </a:xfrm>
                <a:prstGeom prst="rect">
                  <a:avLst/>
                </a:prstGeom>
                <a:blipFill>
                  <a:blip r:embed="rId10"/>
                  <a:stretch>
                    <a:fillRect/>
                  </a:stretch>
                </a:blipFill>
              </p:spPr>
              <p:txBody>
                <a:bodyPr/>
                <a:lstStyle/>
                <a:p>
                  <a:r>
                    <a:rPr lang="zh-CN" altLang="en-US">
                      <a:noFill/>
                    </a:rPr>
                    <a:t> </a:t>
                  </a:r>
                </a:p>
              </p:txBody>
            </p:sp>
          </mc:Fallback>
        </mc:AlternateContent>
        <p:sp>
          <p:nvSpPr>
            <p:cNvPr id="40" name="箭头: 下 39">
              <a:extLst>
                <a:ext uri="{FF2B5EF4-FFF2-40B4-BE49-F238E27FC236}">
                  <a16:creationId xmlns:a16="http://schemas.microsoft.com/office/drawing/2014/main" id="{2FF6FE23-3818-4583-8D99-4EE58FF92831}"/>
                </a:ext>
              </a:extLst>
            </p:cNvPr>
            <p:cNvSpPr/>
            <p:nvPr/>
          </p:nvSpPr>
          <p:spPr>
            <a:xfrm>
              <a:off x="2713830" y="1580568"/>
              <a:ext cx="580510" cy="667425"/>
            </a:xfrm>
            <a:prstGeom prst="down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41" name="INVERTIBLE NEURAL NETWORK">
            <a:extLst>
              <a:ext uri="{FF2B5EF4-FFF2-40B4-BE49-F238E27FC236}">
                <a16:creationId xmlns:a16="http://schemas.microsoft.com/office/drawing/2014/main" id="{FB85EA32-3C70-4382-BC9C-B494E394C336}"/>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TRAINABLE MODEL</a:t>
            </a:r>
            <a:endParaRPr lang="en-US" sz="3200" kern="0" dirty="0">
              <a:gradFill>
                <a:gsLst>
                  <a:gs pos="0">
                    <a:schemeClr val="tx1"/>
                  </a:gs>
                  <a:gs pos="100000">
                    <a:schemeClr val="tx1"/>
                  </a:gs>
                </a:gsLst>
                <a:lin ang="0" scaled="0"/>
              </a:gradFill>
            </a:endParaRPr>
          </a:p>
        </p:txBody>
      </p:sp>
      <p:pic>
        <p:nvPicPr>
          <p:cNvPr id="4" name="音频 3">
            <a:hlinkClick r:id="" action="ppaction://media"/>
            <a:extLst>
              <a:ext uri="{FF2B5EF4-FFF2-40B4-BE49-F238E27FC236}">
                <a16:creationId xmlns:a16="http://schemas.microsoft.com/office/drawing/2014/main" id="{1E7105C7-094A-4BF1-BFDC-0DC22AB2781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812634430"/>
      </p:ext>
    </p:extLst>
  </p:cSld>
  <p:clrMapOvr>
    <a:masterClrMapping/>
  </p:clrMapOvr>
  <p:transition spd="med" advTm="505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HAT?           HOW?">
            <a:extLst>
              <a:ext uri="{FF2B5EF4-FFF2-40B4-BE49-F238E27FC236}">
                <a16:creationId xmlns:a16="http://schemas.microsoft.com/office/drawing/2014/main" id="{2FF01C25-DB0E-47FC-8CF5-511496B664CD}"/>
              </a:ext>
            </a:extLst>
          </p:cNvPr>
          <p:cNvSpPr txBox="1">
            <a:spLocks/>
          </p:cNvSpPr>
          <p:nvPr/>
        </p:nvSpPr>
        <p:spPr>
          <a:xfrm>
            <a:off x="1615023" y="35047"/>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sp>
        <p:nvSpPr>
          <p:cNvPr id="20" name="矩形 19">
            <a:extLst>
              <a:ext uri="{FF2B5EF4-FFF2-40B4-BE49-F238E27FC236}">
                <a16:creationId xmlns:a16="http://schemas.microsoft.com/office/drawing/2014/main" id="{4609D184-9071-4CB2-9196-19C40C150FC7}"/>
              </a:ext>
            </a:extLst>
          </p:cNvPr>
          <p:cNvSpPr/>
          <p:nvPr/>
        </p:nvSpPr>
        <p:spPr>
          <a:xfrm>
            <a:off x="666698" y="1384012"/>
            <a:ext cx="11326112" cy="4524315"/>
          </a:xfrm>
          <a:prstGeom prst="rect">
            <a:avLst/>
          </a:prstGeom>
        </p:spPr>
        <p:txBody>
          <a:bodyPr wrap="square">
            <a:spAutoFit/>
          </a:bodyPr>
          <a:lstStyle/>
          <a:p>
            <a:pPr marL="457200" lvl="0" indent="-457200">
              <a:buFont typeface="Arial" panose="020B0604020202020204" pitchFamily="34" charset="0"/>
              <a:buChar char="•"/>
              <a:defRPr/>
            </a:pPr>
            <a:r>
              <a:rPr lang="en-US" altLang="zh-CN" sz="3200" dirty="0">
                <a:latin typeface="Gill Sans Light"/>
                <a:sym typeface="Helvetica Neue"/>
              </a:rPr>
              <a:t>Alzheimer’s disease (AD)</a:t>
            </a:r>
          </a:p>
          <a:p>
            <a:pPr marL="457200" lvl="0" indent="-457200">
              <a:buFont typeface="Arial" panose="020B0604020202020204" pitchFamily="34" charset="0"/>
              <a:buChar char="•"/>
              <a:defRPr/>
            </a:pPr>
            <a:endParaRPr lang="en-US" altLang="zh-CN" sz="3200" dirty="0">
              <a:latin typeface="Gill Sans Light"/>
              <a:sym typeface="Helvetica Neue"/>
            </a:endParaRPr>
          </a:p>
          <a:p>
            <a:pPr lvl="0">
              <a:defRPr/>
            </a:pPr>
            <a:r>
              <a:rPr lang="en-US" altLang="zh-CN" sz="3200" dirty="0">
                <a:latin typeface="Gill Sans Light"/>
                <a:sym typeface="Helvetica Neue"/>
              </a:rPr>
              <a:t>	Neurodegenerative disease</a:t>
            </a:r>
          </a:p>
          <a:p>
            <a:pPr lvl="0">
              <a:defRPr/>
            </a:pPr>
            <a:endParaRPr lang="en-US" altLang="zh-CN" sz="3200" dirty="0">
              <a:latin typeface="Gill Sans Light"/>
              <a:sym typeface="Helvetica Neue"/>
            </a:endParaRPr>
          </a:p>
          <a:p>
            <a:pPr lvl="0">
              <a:defRPr/>
            </a:pPr>
            <a:r>
              <a:rPr lang="en-US" altLang="zh-CN" sz="3200" dirty="0">
                <a:latin typeface="Gill Sans Light"/>
                <a:sym typeface="Helvetica Neue"/>
              </a:rPr>
              <a:t>	One of the leading causes of dementia</a:t>
            </a:r>
          </a:p>
          <a:p>
            <a:pPr lvl="0">
              <a:defRPr/>
            </a:pPr>
            <a:endParaRPr lang="en-US" altLang="zh-CN" sz="3200" dirty="0">
              <a:latin typeface="Gill Sans Light"/>
              <a:sym typeface="Helvetica Neue"/>
            </a:endParaRPr>
          </a:p>
          <a:p>
            <a:pPr marL="457200" lvl="0" indent="-457200">
              <a:buFont typeface="Arial" panose="020B0604020202020204" pitchFamily="34" charset="0"/>
              <a:buChar char="•"/>
              <a:defRPr/>
            </a:pPr>
            <a:r>
              <a:rPr lang="en-US" altLang="zh-CN" sz="3200" dirty="0">
                <a:latin typeface="Gill Sans Light"/>
                <a:sym typeface="Helvetica Neue"/>
              </a:rPr>
              <a:t>Neuroimaging data</a:t>
            </a:r>
          </a:p>
          <a:p>
            <a:pPr marL="457200" lvl="0" indent="-457200">
              <a:buFont typeface="Arial" panose="020B0604020202020204" pitchFamily="34" charset="0"/>
              <a:buChar char="•"/>
              <a:defRPr/>
            </a:pPr>
            <a:endParaRPr lang="en-US" altLang="zh-CN" sz="3200" dirty="0">
              <a:latin typeface="Gill Sans Light"/>
              <a:sym typeface="Helvetica Neue"/>
            </a:endParaRPr>
          </a:p>
          <a:p>
            <a:pPr lvl="0">
              <a:defRPr/>
            </a:pPr>
            <a:r>
              <a:rPr lang="en-US" altLang="zh-CN" sz="3200" dirty="0">
                <a:latin typeface="Gill Sans Light"/>
                <a:sym typeface="Helvetica Neue"/>
              </a:rPr>
              <a:t> 	Measures specific pathologies related to AD</a:t>
            </a:r>
          </a:p>
        </p:txBody>
      </p:sp>
      <p:pic>
        <p:nvPicPr>
          <p:cNvPr id="11" name="音频 10">
            <a:hlinkClick r:id="" action="ppaction://media"/>
            <a:extLst>
              <a:ext uri="{FF2B5EF4-FFF2-40B4-BE49-F238E27FC236}">
                <a16:creationId xmlns:a16="http://schemas.microsoft.com/office/drawing/2014/main" id="{6C8FD1A8-A3F6-4238-AD98-FA58D9B793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00186784"/>
      </p:ext>
    </p:extLst>
  </p:cSld>
  <p:clrMapOvr>
    <a:masterClrMapping/>
  </p:clrMapOvr>
  <p:transition spd="med" advTm="182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VERTIBLE NEURAL NETWORK">
            <a:extLst>
              <a:ext uri="{FF2B5EF4-FFF2-40B4-BE49-F238E27FC236}">
                <a16:creationId xmlns:a16="http://schemas.microsoft.com/office/drawing/2014/main" id="{0A9D37D9-8F8F-40AB-8F19-466E01987892}"/>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TRAINABLE MODEL</a:t>
            </a:r>
            <a:endParaRPr lang="en-US" sz="3200" kern="0" dirty="0">
              <a:gradFill>
                <a:gsLst>
                  <a:gs pos="0">
                    <a:schemeClr val="tx1"/>
                  </a:gs>
                  <a:gs pos="100000">
                    <a:schemeClr val="tx1"/>
                  </a:gs>
                </a:gsLst>
                <a:lin ang="0" scaled="0"/>
              </a:gradFill>
            </a:endParaRPr>
          </a:p>
        </p:txBody>
      </p:sp>
      <p:grpSp>
        <p:nvGrpSpPr>
          <p:cNvPr id="12" name="组合 11">
            <a:extLst>
              <a:ext uri="{FF2B5EF4-FFF2-40B4-BE49-F238E27FC236}">
                <a16:creationId xmlns:a16="http://schemas.microsoft.com/office/drawing/2014/main" id="{4E4319A5-0D78-4DFD-8D71-46BF5F3CD282}"/>
              </a:ext>
            </a:extLst>
          </p:cNvPr>
          <p:cNvGrpSpPr/>
          <p:nvPr/>
        </p:nvGrpSpPr>
        <p:grpSpPr>
          <a:xfrm>
            <a:off x="3585382" y="3762375"/>
            <a:ext cx="7096125" cy="3095625"/>
            <a:chOff x="1088366" y="822257"/>
            <a:chExt cx="7096125" cy="3095625"/>
          </a:xfrm>
        </p:grpSpPr>
        <p:pic>
          <p:nvPicPr>
            <p:cNvPr id="13" name="图片 12">
              <a:extLst>
                <a:ext uri="{FF2B5EF4-FFF2-40B4-BE49-F238E27FC236}">
                  <a16:creationId xmlns:a16="http://schemas.microsoft.com/office/drawing/2014/main" id="{6D4A1DC8-F4D0-4F82-AC2B-847F0BC300F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88366" y="822257"/>
              <a:ext cx="7096125" cy="3095625"/>
            </a:xfrm>
            <a:prstGeom prst="rect">
              <a:avLst/>
            </a:prstGeom>
          </p:spPr>
        </p:pic>
        <p:pic>
          <p:nvPicPr>
            <p:cNvPr id="14" name="图片 13">
              <a:extLst>
                <a:ext uri="{FF2B5EF4-FFF2-40B4-BE49-F238E27FC236}">
                  <a16:creationId xmlns:a16="http://schemas.microsoft.com/office/drawing/2014/main" id="{B4828536-048C-407B-AF01-9834865C396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160053" y="1388994"/>
              <a:ext cx="1476375" cy="981075"/>
            </a:xfrm>
            <a:prstGeom prst="rect">
              <a:avLst/>
            </a:prstGeom>
          </p:spPr>
        </p:pic>
      </p:grpSp>
      <p:pic>
        <p:nvPicPr>
          <p:cNvPr id="15" name="音频 14">
            <a:hlinkClick r:id="" action="ppaction://media"/>
            <a:extLst>
              <a:ext uri="{FF2B5EF4-FFF2-40B4-BE49-F238E27FC236}">
                <a16:creationId xmlns:a16="http://schemas.microsoft.com/office/drawing/2014/main" id="{05E35846-8684-422B-9147-3CEC31FDCD0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96194736"/>
      </p:ext>
    </p:extLst>
  </p:cSld>
  <p:clrMapOvr>
    <a:masterClrMapping/>
  </p:clrMapOvr>
  <p:transition spd="med" advTm="74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VERTIBLE NEURAL NETWORK">
            <a:extLst>
              <a:ext uri="{FF2B5EF4-FFF2-40B4-BE49-F238E27FC236}">
                <a16:creationId xmlns:a16="http://schemas.microsoft.com/office/drawing/2014/main" id="{0A9D37D9-8F8F-40AB-8F19-466E01987892}"/>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TRAINABLE MODEL</a:t>
            </a:r>
            <a:endParaRPr lang="en-US" sz="3200" kern="0" dirty="0">
              <a:gradFill>
                <a:gsLst>
                  <a:gs pos="0">
                    <a:schemeClr val="tx1"/>
                  </a:gs>
                  <a:gs pos="100000">
                    <a:schemeClr val="tx1"/>
                  </a:gs>
                </a:gsLst>
                <a:lin ang="0" scaled="0"/>
              </a:gradFill>
            </a:endParaRPr>
          </a:p>
        </p:txBody>
      </p:sp>
      <p:pic>
        <p:nvPicPr>
          <p:cNvPr id="3" name="图片 2">
            <a:extLst>
              <a:ext uri="{FF2B5EF4-FFF2-40B4-BE49-F238E27FC236}">
                <a16:creationId xmlns:a16="http://schemas.microsoft.com/office/drawing/2014/main" id="{8E50BC96-240A-4C04-B022-58AD8FA20649}"/>
              </a:ext>
            </a:extLst>
          </p:cNvPr>
          <p:cNvPicPr>
            <a:picLocks noChangeAspect="1"/>
          </p:cNvPicPr>
          <p:nvPr/>
        </p:nvPicPr>
        <p:blipFill rotWithShape="1">
          <a:blip r:embed="rId5"/>
          <a:srcRect b="3201"/>
          <a:stretch/>
        </p:blipFill>
        <p:spPr>
          <a:xfrm>
            <a:off x="1122464" y="1166860"/>
            <a:ext cx="9410700" cy="5624279"/>
          </a:xfrm>
          <a:prstGeom prst="rect">
            <a:avLst/>
          </a:prstGeom>
        </p:spPr>
      </p:pic>
      <p:pic>
        <p:nvPicPr>
          <p:cNvPr id="8" name="图片 7">
            <a:extLst>
              <a:ext uri="{FF2B5EF4-FFF2-40B4-BE49-F238E27FC236}">
                <a16:creationId xmlns:a16="http://schemas.microsoft.com/office/drawing/2014/main" id="{448467B1-6617-4722-9613-1899CC18BE0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7070" y="4351625"/>
            <a:ext cx="1476375" cy="981075"/>
          </a:xfrm>
          <a:prstGeom prst="rect">
            <a:avLst/>
          </a:prstGeom>
        </p:spPr>
      </p:pic>
      <p:pic>
        <p:nvPicPr>
          <p:cNvPr id="2" name="音频 1">
            <a:hlinkClick r:id="" action="ppaction://media"/>
            <a:extLst>
              <a:ext uri="{FF2B5EF4-FFF2-40B4-BE49-F238E27FC236}">
                <a16:creationId xmlns:a16="http://schemas.microsoft.com/office/drawing/2014/main" id="{3C8AF638-A42D-4045-889A-CB8D221F69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60146719"/>
      </p:ext>
    </p:extLst>
  </p:cSld>
  <p:clrMapOvr>
    <a:masterClrMapping/>
  </p:clrMapOvr>
  <p:transition spd="med" advTm="95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VERTIBLE NEURAL NETWORK">
            <a:extLst>
              <a:ext uri="{FF2B5EF4-FFF2-40B4-BE49-F238E27FC236}">
                <a16:creationId xmlns:a16="http://schemas.microsoft.com/office/drawing/2014/main" id="{0A9D37D9-8F8F-40AB-8F19-466E01987892}"/>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TRAINABLE MODEL</a:t>
            </a:r>
            <a:endParaRPr lang="en-US" sz="3200" kern="0" dirty="0">
              <a:gradFill>
                <a:gsLst>
                  <a:gs pos="0">
                    <a:schemeClr val="tx1"/>
                  </a:gs>
                  <a:gs pos="100000">
                    <a:schemeClr val="tx1"/>
                  </a:gs>
                </a:gsLst>
                <a:lin ang="0" scaled="0"/>
              </a:gradFill>
            </a:endParaRPr>
          </a:p>
        </p:txBody>
      </p:sp>
      <p:pic>
        <p:nvPicPr>
          <p:cNvPr id="3" name="图片 2">
            <a:extLst>
              <a:ext uri="{FF2B5EF4-FFF2-40B4-BE49-F238E27FC236}">
                <a16:creationId xmlns:a16="http://schemas.microsoft.com/office/drawing/2014/main" id="{8E50BC96-240A-4C04-B022-58AD8FA20649}"/>
              </a:ext>
            </a:extLst>
          </p:cNvPr>
          <p:cNvPicPr>
            <a:picLocks noChangeAspect="1"/>
          </p:cNvPicPr>
          <p:nvPr/>
        </p:nvPicPr>
        <p:blipFill rotWithShape="1">
          <a:blip r:embed="rId5"/>
          <a:srcRect b="3201"/>
          <a:stretch/>
        </p:blipFill>
        <p:spPr>
          <a:xfrm>
            <a:off x="1122464" y="1166860"/>
            <a:ext cx="9410700" cy="5624279"/>
          </a:xfrm>
          <a:prstGeom prst="rect">
            <a:avLst/>
          </a:prstGeom>
        </p:spPr>
      </p:pic>
      <p:pic>
        <p:nvPicPr>
          <p:cNvPr id="8" name="图片 7">
            <a:extLst>
              <a:ext uri="{FF2B5EF4-FFF2-40B4-BE49-F238E27FC236}">
                <a16:creationId xmlns:a16="http://schemas.microsoft.com/office/drawing/2014/main" id="{448467B1-6617-4722-9613-1899CC18BE0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7070" y="4351625"/>
            <a:ext cx="1476375" cy="981075"/>
          </a:xfrm>
          <a:prstGeom prst="rect">
            <a:avLst/>
          </a:prstGeom>
        </p:spPr>
      </p:pic>
      <p:pic>
        <p:nvPicPr>
          <p:cNvPr id="12" name="图片 11">
            <a:extLst>
              <a:ext uri="{FF2B5EF4-FFF2-40B4-BE49-F238E27FC236}">
                <a16:creationId xmlns:a16="http://schemas.microsoft.com/office/drawing/2014/main" id="{F306C2C2-5B8D-426E-8D6A-F1ED9B0C82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764111" y="1313150"/>
            <a:ext cx="5305425" cy="3038475"/>
          </a:xfrm>
          <a:prstGeom prst="rect">
            <a:avLst/>
          </a:prstGeom>
        </p:spPr>
      </p:pic>
      <p:pic>
        <p:nvPicPr>
          <p:cNvPr id="7" name="音频 6">
            <a:hlinkClick r:id="" action="ppaction://media"/>
            <a:extLst>
              <a:ext uri="{FF2B5EF4-FFF2-40B4-BE49-F238E27FC236}">
                <a16:creationId xmlns:a16="http://schemas.microsoft.com/office/drawing/2014/main" id="{AF94BCD9-CB1E-4D5C-A81F-409997FEC1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134394"/>
      </p:ext>
    </p:extLst>
  </p:cSld>
  <p:clrMapOvr>
    <a:masterClrMapping/>
  </p:clrMapOvr>
  <p:transition spd="med" advTm="93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VERTIBLE NEURAL NETWORK">
            <a:extLst>
              <a:ext uri="{FF2B5EF4-FFF2-40B4-BE49-F238E27FC236}">
                <a16:creationId xmlns:a16="http://schemas.microsoft.com/office/drawing/2014/main" id="{0A9D37D9-8F8F-40AB-8F19-466E01987892}"/>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TRAINABLE MODEL</a:t>
            </a:r>
            <a:endParaRPr lang="en-US" sz="3200" kern="0" dirty="0">
              <a:gradFill>
                <a:gsLst>
                  <a:gs pos="0">
                    <a:schemeClr val="tx1"/>
                  </a:gs>
                  <a:gs pos="100000">
                    <a:schemeClr val="tx1"/>
                  </a:gs>
                </a:gsLst>
                <a:lin ang="0" scaled="0"/>
              </a:gradFill>
            </a:endParaRPr>
          </a:p>
        </p:txBody>
      </p:sp>
      <p:pic>
        <p:nvPicPr>
          <p:cNvPr id="3" name="图片 2">
            <a:extLst>
              <a:ext uri="{FF2B5EF4-FFF2-40B4-BE49-F238E27FC236}">
                <a16:creationId xmlns:a16="http://schemas.microsoft.com/office/drawing/2014/main" id="{8E50BC96-240A-4C04-B022-58AD8FA20649}"/>
              </a:ext>
            </a:extLst>
          </p:cNvPr>
          <p:cNvPicPr>
            <a:picLocks noChangeAspect="1"/>
          </p:cNvPicPr>
          <p:nvPr/>
        </p:nvPicPr>
        <p:blipFill rotWithShape="1">
          <a:blip r:embed="rId5"/>
          <a:srcRect b="3201"/>
          <a:stretch/>
        </p:blipFill>
        <p:spPr>
          <a:xfrm>
            <a:off x="1122464" y="1166860"/>
            <a:ext cx="9410700" cy="5624279"/>
          </a:xfrm>
          <a:prstGeom prst="rect">
            <a:avLst/>
          </a:prstGeom>
        </p:spPr>
      </p:pic>
      <p:pic>
        <p:nvPicPr>
          <p:cNvPr id="8" name="图片 7">
            <a:extLst>
              <a:ext uri="{FF2B5EF4-FFF2-40B4-BE49-F238E27FC236}">
                <a16:creationId xmlns:a16="http://schemas.microsoft.com/office/drawing/2014/main" id="{448467B1-6617-4722-9613-1899CC18BE0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7070" y="4351625"/>
            <a:ext cx="1476375" cy="981075"/>
          </a:xfrm>
          <a:prstGeom prst="rect">
            <a:avLst/>
          </a:prstGeom>
        </p:spPr>
      </p:pic>
      <p:pic>
        <p:nvPicPr>
          <p:cNvPr id="12" name="图片 11">
            <a:extLst>
              <a:ext uri="{FF2B5EF4-FFF2-40B4-BE49-F238E27FC236}">
                <a16:creationId xmlns:a16="http://schemas.microsoft.com/office/drawing/2014/main" id="{F306C2C2-5B8D-426E-8D6A-F1ED9B0C82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764111" y="1313150"/>
            <a:ext cx="5305425" cy="3038475"/>
          </a:xfrm>
          <a:prstGeom prst="rect">
            <a:avLst/>
          </a:prstGeom>
        </p:spPr>
      </p:pic>
      <p:pic>
        <p:nvPicPr>
          <p:cNvPr id="13" name="图片 12">
            <a:extLst>
              <a:ext uri="{FF2B5EF4-FFF2-40B4-BE49-F238E27FC236}">
                <a16:creationId xmlns:a16="http://schemas.microsoft.com/office/drawing/2014/main" id="{E29F82DE-52F0-454D-A0A1-D5663A6CE1C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57017" y="2252143"/>
            <a:ext cx="1552575" cy="2752725"/>
          </a:xfrm>
          <a:prstGeom prst="rect">
            <a:avLst/>
          </a:prstGeom>
        </p:spPr>
      </p:pic>
      <p:pic>
        <p:nvPicPr>
          <p:cNvPr id="2" name="图片 1">
            <a:extLst>
              <a:ext uri="{FF2B5EF4-FFF2-40B4-BE49-F238E27FC236}">
                <a16:creationId xmlns:a16="http://schemas.microsoft.com/office/drawing/2014/main" id="{1CFBD90D-5BE7-45FB-9362-87A7DE68644C}"/>
              </a:ext>
            </a:extLst>
          </p:cNvPr>
          <p:cNvPicPr>
            <a:picLocks noChangeAspect="1"/>
          </p:cNvPicPr>
          <p:nvPr/>
        </p:nvPicPr>
        <p:blipFill>
          <a:blip r:embed="rId9"/>
          <a:stretch>
            <a:fillRect/>
          </a:stretch>
        </p:blipFill>
        <p:spPr>
          <a:xfrm>
            <a:off x="6385732" y="5662045"/>
            <a:ext cx="1495425" cy="390525"/>
          </a:xfrm>
          <a:prstGeom prst="rect">
            <a:avLst/>
          </a:prstGeom>
        </p:spPr>
      </p:pic>
      <p:pic>
        <p:nvPicPr>
          <p:cNvPr id="6" name="音频 5">
            <a:hlinkClick r:id="" action="ppaction://media"/>
            <a:extLst>
              <a:ext uri="{FF2B5EF4-FFF2-40B4-BE49-F238E27FC236}">
                <a16:creationId xmlns:a16="http://schemas.microsoft.com/office/drawing/2014/main" id="{3F9DF300-2864-41AE-A27D-6B10B25AA35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17410433"/>
      </p:ext>
    </p:extLst>
  </p:cSld>
  <p:clrMapOvr>
    <a:masterClrMapping/>
  </p:clrMapOvr>
  <p:transition spd="med" advTm="63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D80"/>
        </a:solidFill>
        <a:effectLst/>
      </p:bgPr>
    </p:bg>
    <p:spTree>
      <p:nvGrpSpPr>
        <p:cNvPr id="1" name=""/>
        <p:cNvGrpSpPr/>
        <p:nvPr/>
      </p:nvGrpSpPr>
      <p:grpSpPr>
        <a:xfrm>
          <a:off x="0" y="0"/>
          <a:ext cx="0" cy="0"/>
          <a:chOff x="0" y="0"/>
          <a:chExt cx="0" cy="0"/>
        </a:xfrm>
      </p:grpSpPr>
      <p:sp>
        <p:nvSpPr>
          <p:cNvPr id="502" name="CONDITIONAL GENERATION OF LONGITUDINAL SAMPLES"/>
          <p:cNvSpPr txBox="1">
            <a:spLocks noGrp="1"/>
          </p:cNvSpPr>
          <p:nvPr>
            <p:ph type="title" idx="4294967295"/>
          </p:nvPr>
        </p:nvSpPr>
        <p:spPr>
          <a:xfrm>
            <a:off x="1678328" y="2796586"/>
            <a:ext cx="8835344" cy="1518047"/>
          </a:xfrm>
          <a:prstGeom prst="rect">
            <a:avLst/>
          </a:prstGeom>
        </p:spPr>
        <p:txBody>
          <a:bodyPr>
            <a:normAutofit fontScale="90000"/>
          </a:bodyPr>
          <a:lstStyle>
            <a:lvl1pPr defTabSz="484886">
              <a:defRPr sz="6640">
                <a:solidFill>
                  <a:srgbClr val="FFFFFF"/>
                </a:solidFill>
                <a:latin typeface="Gill Sans Light"/>
                <a:ea typeface="Gill Sans Light"/>
                <a:cs typeface="Gill Sans Light"/>
                <a:sym typeface="Gill Sans Light"/>
              </a:defRPr>
            </a:lvl1pPr>
          </a:lstStyle>
          <a:p>
            <a:r>
              <a:rPr lang="en-US" dirty="0">
                <a:gradFill>
                  <a:gsLst>
                    <a:gs pos="0">
                      <a:schemeClr val="bg1"/>
                    </a:gs>
                    <a:gs pos="100000">
                      <a:schemeClr val="bg1"/>
                    </a:gs>
                  </a:gsLst>
                  <a:lin ang="5400000" scaled="1"/>
                </a:gradFill>
              </a:rPr>
              <a:t>3. EXPERIMENTAL SETUP AND RESULTS</a:t>
            </a:r>
          </a:p>
        </p:txBody>
      </p:sp>
      <p:pic>
        <p:nvPicPr>
          <p:cNvPr id="3" name="音频 2">
            <a:hlinkClick r:id="" action="ppaction://media"/>
            <a:extLst>
              <a:ext uri="{FF2B5EF4-FFF2-40B4-BE49-F238E27FC236}">
                <a16:creationId xmlns:a16="http://schemas.microsoft.com/office/drawing/2014/main" id="{B5A95A1F-7F9F-4514-8888-580A4BE328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7868125"/>
      </p:ext>
    </p:extLst>
  </p:cSld>
  <p:clrMapOvr>
    <a:masterClrMapping/>
  </p:clrMapOvr>
  <p:transition spd="med" advTm="56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ONDITIONAL GENERATION OF LONGITUDINAL SAMPLES"/>
          <p:cNvSpPr txBox="1">
            <a:spLocks noGrp="1"/>
          </p:cNvSpPr>
          <p:nvPr>
            <p:ph type="title" idx="4294967295"/>
          </p:nvPr>
        </p:nvSpPr>
        <p:spPr>
          <a:xfrm>
            <a:off x="2193727" y="2669977"/>
            <a:ext cx="7804547" cy="1518047"/>
          </a:xfrm>
          <a:prstGeom prst="rect">
            <a:avLst/>
          </a:prstGeom>
        </p:spPr>
        <p:txBody>
          <a:bodyPr>
            <a:normAutofit fontScale="90000"/>
          </a:bodyPr>
          <a:lstStyle>
            <a:lvl1pPr defTabSz="484886">
              <a:defRPr sz="6640">
                <a:solidFill>
                  <a:srgbClr val="FFFFFF"/>
                </a:solidFill>
                <a:latin typeface="Gill Sans Light"/>
                <a:ea typeface="Gill Sans Light"/>
                <a:cs typeface="Gill Sans Light"/>
                <a:sym typeface="Gill Sans Light"/>
              </a:defRPr>
            </a:lvl1pPr>
          </a:lstStyle>
          <a:p>
            <a:r>
              <a:rPr lang="en-US" dirty="0">
                <a:gradFill>
                  <a:gsLst>
                    <a:gs pos="0">
                      <a:schemeClr val="bg1"/>
                    </a:gs>
                    <a:gs pos="100000">
                      <a:schemeClr val="bg1"/>
                    </a:gs>
                  </a:gsLst>
                  <a:lin ang="5400000" scaled="1"/>
                </a:gradFill>
              </a:rPr>
              <a:t>1. INVERTIBLE NEURAL NETWORK</a:t>
            </a:r>
            <a:endParaRPr dirty="0">
              <a:gradFill>
                <a:gsLst>
                  <a:gs pos="0">
                    <a:schemeClr val="bg1"/>
                  </a:gs>
                  <a:gs pos="100000">
                    <a:schemeClr val="bg1"/>
                  </a:gs>
                </a:gsLst>
                <a:lin ang="5400000" scaled="1"/>
              </a:gra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7F9BC7B-35EB-45D5-9378-19683BFEF54D}"/>
                  </a:ext>
                </a:extLst>
              </p:cNvPr>
              <p:cNvSpPr/>
              <p:nvPr/>
            </p:nvSpPr>
            <p:spPr>
              <a:xfrm>
                <a:off x="988756" y="1327272"/>
                <a:ext cx="10756758" cy="5771195"/>
              </a:xfrm>
              <a:prstGeom prst="rect">
                <a:avLst/>
              </a:prstGeom>
            </p:spPr>
            <p:txBody>
              <a:bodyPr wrap="square">
                <a:spAutoFit/>
              </a:bodyPr>
              <a:lstStyle/>
              <a:p>
                <a:r>
                  <a:rPr lang="en-US" altLang="zh-CN" sz="2400" kern="0" dirty="0">
                    <a:solidFill>
                      <a:srgbClr val="C00000"/>
                    </a:solidFill>
                    <a:latin typeface="Gill Sans Light"/>
                  </a:rPr>
                  <a:t>Dataset: </a:t>
                </a:r>
                <a:r>
                  <a:rPr lang="en-US" altLang="zh-CN" sz="2400" kern="0" dirty="0">
                    <a:gradFill>
                      <a:gsLst>
                        <a:gs pos="0">
                          <a:schemeClr val="tx1"/>
                        </a:gs>
                        <a:gs pos="100000">
                          <a:schemeClr val="tx1"/>
                        </a:gs>
                      </a:gsLst>
                      <a:lin ang="0" scaled="0"/>
                    </a:gradFill>
                    <a:latin typeface="Gill Sans Light"/>
                  </a:rPr>
                  <a:t>Cognitively unimpaired subjects from Wisconsin Registry for Alzheimer’s Prevention study.</a:t>
                </a:r>
              </a:p>
              <a:p>
                <a:endParaRPr lang="en-US" altLang="zh-CN" sz="2400" kern="0" dirty="0">
                  <a:gradFill>
                    <a:gsLst>
                      <a:gs pos="0">
                        <a:schemeClr val="tx1"/>
                      </a:gs>
                      <a:gs pos="100000">
                        <a:schemeClr val="tx1"/>
                      </a:gs>
                    </a:gsLst>
                    <a:lin ang="0" scaled="0"/>
                  </a:gradFill>
                  <a:latin typeface="Gill Sans Light"/>
                </a:endParaRPr>
              </a:p>
              <a:p>
                <a:r>
                  <a:rPr lang="en-US" altLang="zh-CN" sz="2400" kern="0" dirty="0">
                    <a:gradFill>
                      <a:gsLst>
                        <a:gs pos="0">
                          <a:schemeClr val="tx1"/>
                        </a:gs>
                        <a:gs pos="100000">
                          <a:schemeClr val="tx1"/>
                        </a:gs>
                      </a:gsLst>
                      <a:lin ang="0" scaled="0"/>
                    </a:gradFill>
                    <a:latin typeface="Gill Sans Light"/>
                  </a:rPr>
                  <a:t>N = 112, 	Baseline age: 67.6 </a:t>
                </a:r>
                <a14:m>
                  <m:oMath xmlns:m="http://schemas.openxmlformats.org/officeDocument/2006/math">
                    <m:r>
                      <a:rPr lang="en-US" altLang="zh-CN" sz="2400" i="1" kern="0" dirty="0" smtClean="0">
                        <a:gradFill>
                          <a:gsLst>
                            <a:gs pos="0">
                              <a:schemeClr val="tx1"/>
                            </a:gs>
                            <a:gs pos="100000">
                              <a:schemeClr val="tx1"/>
                            </a:gs>
                          </a:gsLst>
                          <a:lin ang="0" scaled="0"/>
                        </a:gradFill>
                        <a:latin typeface="Cambria Math" panose="02040503050406030204" pitchFamily="18" charset="0"/>
                        <a:ea typeface="Cambria Math" panose="02040503050406030204" pitchFamily="18" charset="0"/>
                      </a:rPr>
                      <m:t>±</m:t>
                    </m:r>
                  </m:oMath>
                </a14:m>
                <a:r>
                  <a:rPr lang="en-US" altLang="zh-CN" sz="2400" kern="0" dirty="0">
                    <a:gradFill>
                      <a:gsLst>
                        <a:gs pos="0">
                          <a:schemeClr val="tx1"/>
                        </a:gs>
                        <a:gs pos="100000">
                          <a:schemeClr val="tx1"/>
                        </a:gs>
                      </a:gsLst>
                      <a:lin ang="0" scaled="0"/>
                    </a:gradFill>
                    <a:latin typeface="Gill Sans Light"/>
                  </a:rPr>
                  <a:t> 6,		% female: 68.6</a:t>
                </a:r>
              </a:p>
              <a:p>
                <a:endParaRPr lang="en-US" altLang="zh-CN" sz="2400" kern="0" dirty="0">
                  <a:gradFill>
                    <a:gsLst>
                      <a:gs pos="0">
                        <a:schemeClr val="tx1"/>
                      </a:gs>
                      <a:gs pos="100000">
                        <a:schemeClr val="tx1"/>
                      </a:gs>
                    </a:gsLst>
                    <a:lin ang="0" scaled="0"/>
                  </a:gradFill>
                  <a:latin typeface="Gill Sans Light"/>
                </a:endParaRPr>
              </a:p>
              <a:p>
                <a:r>
                  <a:rPr lang="en-US" altLang="zh-CN" sz="2400" kern="0" dirty="0">
                    <a:gradFill>
                      <a:gsLst>
                        <a:gs pos="0">
                          <a:schemeClr val="tx1"/>
                        </a:gs>
                        <a:gs pos="100000">
                          <a:schemeClr val="tx1"/>
                        </a:gs>
                      </a:gsLst>
                      <a:lin ang="0" scaled="0"/>
                    </a:gradFill>
                    <a:latin typeface="Gill Sans Light"/>
                  </a:rPr>
                  <a:t>Each subject s has:</a:t>
                </a:r>
              </a:p>
              <a:p>
                <a:endParaRPr lang="en-US" altLang="zh-CN" sz="2400" kern="0" dirty="0">
                  <a:gradFill>
                    <a:gsLst>
                      <a:gs pos="0">
                        <a:schemeClr val="tx1"/>
                      </a:gs>
                      <a:gs pos="100000">
                        <a:schemeClr val="tx1"/>
                      </a:gs>
                    </a:gsLst>
                    <a:lin ang="0" scaled="0"/>
                  </a:gradFill>
                  <a:latin typeface="Gill Sans Light"/>
                </a:endParaRPr>
              </a:p>
              <a:p>
                <a:pPr marL="457200" indent="-457200">
                  <a:buAutoNum type="arabicPeriod"/>
                </a:pPr>
                <a14:m>
                  <m:oMath xmlns:m="http://schemas.openxmlformats.org/officeDocument/2006/math">
                    <m:sSub>
                      <m:sSubPr>
                        <m:ctrlPr>
                          <a:rPr lang="en-US" altLang="zh-CN" sz="2400" i="1" kern="0">
                            <a:gradFill>
                              <a:gsLst>
                                <a:gs pos="0">
                                  <a:schemeClr val="tx1"/>
                                </a:gs>
                                <a:gs pos="100000">
                                  <a:schemeClr val="tx1"/>
                                </a:gs>
                              </a:gsLst>
                              <a:lin ang="0" scaled="0"/>
                            </a:gradFill>
                            <a:latin typeface="Cambria Math" panose="02040503050406030204" pitchFamily="18" charset="0"/>
                            <a:sym typeface="Gill Sans Light"/>
                          </a:rPr>
                        </m:ctrlPr>
                      </m:sSubPr>
                      <m:e>
                        <m:r>
                          <a:rPr lang="en-US" altLang="zh-CN" sz="2400" kern="0">
                            <a:gradFill>
                              <a:gsLst>
                                <a:gs pos="0">
                                  <a:schemeClr val="tx1"/>
                                </a:gs>
                                <a:gs pos="100000">
                                  <a:schemeClr val="tx1"/>
                                </a:gs>
                              </a:gsLst>
                              <a:lin ang="0" scaled="0"/>
                            </a:gradFill>
                            <a:latin typeface="Cambria Math" panose="02040503050406030204" pitchFamily="18" charset="0"/>
                            <a:sym typeface="Gill Sans Light"/>
                          </a:rPr>
                          <m:t>𝐿</m:t>
                        </m:r>
                      </m:e>
                      <m:sub>
                        <m:r>
                          <a:rPr lang="en-US" altLang="zh-CN" sz="2400" kern="0">
                            <a:gradFill>
                              <a:gsLst>
                                <a:gs pos="0">
                                  <a:schemeClr val="tx1"/>
                                </a:gs>
                                <a:gs pos="100000">
                                  <a:schemeClr val="tx1"/>
                                </a:gs>
                              </a:gsLst>
                              <a:lin ang="0" scaled="0"/>
                            </a:gradFill>
                            <a:latin typeface="Cambria Math" panose="02040503050406030204" pitchFamily="18" charset="0"/>
                            <a:sym typeface="Gill Sans Light"/>
                          </a:rPr>
                          <m:t>𝑠</m:t>
                        </m:r>
                      </m:sub>
                    </m:sSub>
                    <m:r>
                      <a:rPr lang="en-US" altLang="zh-CN" sz="2400" kern="0">
                        <a:gradFill>
                          <a:gsLst>
                            <a:gs pos="0">
                              <a:schemeClr val="tx1"/>
                            </a:gs>
                            <a:gs pos="100000">
                              <a:schemeClr val="tx1"/>
                            </a:gs>
                          </a:gsLst>
                          <a:lin ang="0" scaled="0"/>
                        </a:gradFill>
                        <a:latin typeface="Cambria Math" panose="02040503050406030204" pitchFamily="18" charset="0"/>
                        <a:sym typeface="Gill Sans Light"/>
                      </a:rPr>
                      <m:t> ∈ </m:t>
                    </m:r>
                    <m:sSup>
                      <m:sSupPr>
                        <m:ctrlPr>
                          <a:rPr lang="en-US" altLang="zh-CN" sz="2400" i="1" kern="0">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2400" kern="0">
                            <a:gradFill>
                              <a:gsLst>
                                <a:gs pos="0">
                                  <a:schemeClr val="tx1"/>
                                </a:gs>
                                <a:gs pos="100000">
                                  <a:schemeClr val="tx1"/>
                                </a:gs>
                              </a:gsLst>
                              <a:lin ang="0" scaled="0"/>
                            </a:gradFill>
                            <a:latin typeface="Cambria Math" panose="02040503050406030204" pitchFamily="18" charset="0"/>
                            <a:sym typeface="Gill Sans Light"/>
                          </a:rPr>
                          <m:t>𝑅</m:t>
                        </m:r>
                      </m:e>
                      <m:sup>
                        <m:r>
                          <m:rPr>
                            <m:nor/>
                          </m:rPr>
                          <a:rPr lang="en-US" altLang="zh-CN" sz="2400" kern="0" dirty="0">
                            <a:gradFill>
                              <a:gsLst>
                                <a:gs pos="0">
                                  <a:schemeClr val="tx1"/>
                                </a:gs>
                                <a:gs pos="100000">
                                  <a:schemeClr val="tx1"/>
                                </a:gs>
                              </a:gsLst>
                              <a:lin ang="0" scaled="0"/>
                            </a:gradFill>
                            <a:latin typeface="Gill Sans Light"/>
                          </a:rPr>
                          <m:t>16 </m:t>
                        </m:r>
                        <m:r>
                          <m:rPr>
                            <m:nor/>
                          </m:rPr>
                          <a:rPr lang="en-US" altLang="zh-CN" sz="2400" kern="0" dirty="0">
                            <a:gradFill>
                              <a:gsLst>
                                <a:gs pos="0">
                                  <a:schemeClr val="tx1"/>
                                </a:gs>
                                <a:gs pos="100000">
                                  <a:schemeClr val="tx1"/>
                                </a:gs>
                              </a:gsLst>
                              <a:lin ang="0" scaled="0"/>
                            </a:gradFill>
                            <a:latin typeface="Gill Sans Light"/>
                          </a:rPr>
                          <m:t>x</m:t>
                        </m:r>
                        <m:r>
                          <m:rPr>
                            <m:nor/>
                          </m:rPr>
                          <a:rPr lang="en-US" altLang="zh-CN" sz="2400" kern="0" dirty="0">
                            <a:gradFill>
                              <a:gsLst>
                                <a:gs pos="0">
                                  <a:schemeClr val="tx1"/>
                                </a:gs>
                                <a:gs pos="100000">
                                  <a:schemeClr val="tx1"/>
                                </a:gs>
                              </a:gsLst>
                              <a:lin ang="0" scaled="0"/>
                            </a:gradFill>
                            <a:latin typeface="Gill Sans Light"/>
                          </a:rPr>
                          <m:t> 16</m:t>
                        </m:r>
                      </m:sup>
                    </m:sSup>
                    <m:r>
                      <a:rPr lang="en-US" altLang="zh-CN" sz="2400" b="0" i="0" kern="0" smtClean="0">
                        <a:gradFill>
                          <a:gsLst>
                            <a:gs pos="0">
                              <a:schemeClr val="tx1"/>
                            </a:gs>
                            <a:gs pos="100000">
                              <a:schemeClr val="tx1"/>
                            </a:gs>
                          </a:gsLst>
                          <a:lin ang="0" scaled="0"/>
                        </a:gradFill>
                        <a:latin typeface="Cambria Math" panose="02040503050406030204" pitchFamily="18" charset="0"/>
                        <a:sym typeface="Gill Sans Light"/>
                      </a:rPr>
                      <m:t> </m:t>
                    </m:r>
                  </m:oMath>
                </a14:m>
                <a:r>
                  <a:rPr lang="en-US" altLang="zh-CN" sz="2400" kern="0" dirty="0">
                    <a:gradFill>
                      <a:gsLst>
                        <a:gs pos="0">
                          <a:schemeClr val="tx1"/>
                        </a:gs>
                        <a:gs pos="100000">
                          <a:schemeClr val="tx1"/>
                        </a:gs>
                      </a:gsLst>
                      <a:lin ang="0" scaled="0"/>
                    </a:gradFill>
                    <a:latin typeface="Gill Sans Light"/>
                  </a:rPr>
                  <a:t>from T1-weighted Imaging</a:t>
                </a:r>
              </a:p>
              <a:p>
                <a:pPr marL="457200" indent="-457200">
                  <a:buAutoNum type="arabicPeriod"/>
                </a:pPr>
                <a:endParaRPr lang="en-US" altLang="zh-CN" sz="2400" kern="0" dirty="0">
                  <a:gradFill>
                    <a:gsLst>
                      <a:gs pos="0">
                        <a:schemeClr val="tx1"/>
                      </a:gs>
                      <a:gs pos="100000">
                        <a:schemeClr val="tx1"/>
                      </a:gs>
                    </a:gsLst>
                    <a:lin ang="0" scaled="0"/>
                  </a:gradFill>
                  <a:latin typeface="Gill Sans Light"/>
                </a:endParaRPr>
              </a:p>
              <a:p>
                <a:r>
                  <a:rPr lang="en-US" altLang="zh-CN" sz="2400" kern="0" dirty="0">
                    <a:gradFill>
                      <a:gsLst>
                        <a:gs pos="0">
                          <a:schemeClr val="tx1"/>
                        </a:gs>
                        <a:gs pos="100000">
                          <a:schemeClr val="tx1"/>
                        </a:gs>
                      </a:gsLst>
                      <a:lin ang="0" scaled="0"/>
                    </a:gradFill>
                    <a:latin typeface="Gill Sans Light"/>
                  </a:rPr>
                  <a:t>2. </a:t>
                </a:r>
                <a14:m>
                  <m:oMath xmlns:m="http://schemas.openxmlformats.org/officeDocument/2006/math">
                    <m:r>
                      <a:rPr lang="az-Cyrl-AZ" altLang="zh-CN" sz="2400" dirty="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a:rPr lang="en-US" altLang="zh-CN" sz="2400" i="1"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dirty="0">
                            <a:gradFill>
                              <a:gsLst>
                                <a:gs pos="0">
                                  <a:schemeClr val="tx1"/>
                                </a:gs>
                                <a:gs pos="100000">
                                  <a:schemeClr val="tx1"/>
                                </a:gs>
                              </a:gsLst>
                              <a:lin ang="0" scaled="0"/>
                            </a:gradFill>
                            <a:latin typeface="Cambria Math" panose="02040503050406030204" pitchFamily="18" charset="0"/>
                          </a:rPr>
                          <m:t>𝑠</m:t>
                        </m:r>
                      </m:sub>
                    </m:sSub>
                  </m:oMath>
                </a14:m>
                <a:r>
                  <a:rPr lang="en-US" altLang="zh-CN" sz="2400" kern="0" dirty="0">
                    <a:gradFill>
                      <a:gsLst>
                        <a:gs pos="0">
                          <a:schemeClr val="tx1"/>
                        </a:gs>
                        <a:gs pos="100000">
                          <a:schemeClr val="tx1"/>
                        </a:gs>
                      </a:gsLst>
                      <a:lin ang="0" scaled="0"/>
                    </a:gradFill>
                    <a:latin typeface="Gill Sans Light"/>
                  </a:rPr>
                  <a:t>, </a:t>
                </a:r>
                <a14:m>
                  <m:oMath xmlns:m="http://schemas.openxmlformats.org/officeDocument/2006/math">
                    <m:r>
                      <a:rPr lang="az-Cyrl-AZ" altLang="zh-CN" sz="2400" dirty="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a:rPr lang="en-US" altLang="zh-CN" sz="2400" i="1" dirty="0">
                            <a:gradFill>
                              <a:gsLst>
                                <a:gs pos="0">
                                  <a:schemeClr val="tx1"/>
                                </a:gs>
                                <a:gs pos="100000">
                                  <a:schemeClr val="tx1"/>
                                </a:gs>
                              </a:gsLst>
                              <a:lin ang="0" scaled="0"/>
                            </a:gradFill>
                            <a:latin typeface="Cambria Math" panose="02040503050406030204" pitchFamily="18" charset="0"/>
                          </a:rPr>
                          <m:t>2</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dirty="0">
                            <a:gradFill>
                              <a:gsLst>
                                <a:gs pos="0">
                                  <a:schemeClr val="tx1"/>
                                </a:gs>
                                <a:gs pos="100000">
                                  <a:schemeClr val="tx1"/>
                                </a:gs>
                              </a:gsLst>
                              <a:lin ang="0" scaled="0"/>
                            </a:gradFill>
                            <a:latin typeface="Cambria Math" panose="02040503050406030204" pitchFamily="18" charset="0"/>
                          </a:rPr>
                          <m:t>𝑠</m:t>
                        </m:r>
                      </m:sub>
                    </m:sSub>
                  </m:oMath>
                </a14:m>
                <a:r>
                  <a:rPr lang="en-US" altLang="zh-CN" sz="2400" kern="0" dirty="0">
                    <a:gradFill>
                      <a:gsLst>
                        <a:gs pos="0">
                          <a:schemeClr val="tx1"/>
                        </a:gs>
                        <a:gs pos="100000">
                          <a:schemeClr val="tx1"/>
                        </a:gs>
                      </a:gsLst>
                      <a:lin ang="0" scaled="0"/>
                    </a:gradFill>
                    <a:latin typeface="Gill Sans Light"/>
                  </a:rPr>
                  <a:t>, </a:t>
                </a:r>
                <a14:m>
                  <m:oMath xmlns:m="http://schemas.openxmlformats.org/officeDocument/2006/math">
                    <m:r>
                      <a:rPr lang="az-Cyrl-AZ" altLang="zh-CN" sz="2400" dirty="0">
                        <a:gradFill>
                          <a:gsLst>
                            <a:gs pos="0">
                              <a:schemeClr val="tx1"/>
                            </a:gs>
                            <a:gs pos="100000">
                              <a:schemeClr val="tx1"/>
                            </a:gs>
                          </a:gsLst>
                          <a:lin ang="0" scaled="0"/>
                        </a:gradFill>
                        <a:latin typeface="Cambria Math" panose="02040503050406030204" pitchFamily="18" charset="0"/>
                      </a:rPr>
                      <m:t>ф</m:t>
                    </m:r>
                    <m:r>
                      <a:rPr lang="en-US" altLang="zh-CN" sz="2400" dirty="0">
                        <a:gradFill>
                          <a:gsLst>
                            <a:gs pos="0">
                              <a:schemeClr val="tx1"/>
                            </a:gs>
                            <a:gs pos="100000">
                              <a:schemeClr val="tx1"/>
                            </a:gs>
                          </a:gsLst>
                          <a:lin ang="0" scaled="0"/>
                        </a:gradFill>
                        <a:latin typeface="Cambria Math" panose="02040503050406030204" pitchFamily="18" charset="0"/>
                      </a:rPr>
                      <m:t>(</m:t>
                    </m:r>
                    <m:sSub>
                      <m:sSubPr>
                        <m:ctrlPr>
                          <a:rPr lang="en-US"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𝑡</m:t>
                        </m:r>
                      </m:e>
                      <m:sub>
                        <m:r>
                          <a:rPr lang="en-US" altLang="zh-CN" sz="2400" i="1" dirty="0">
                            <a:gradFill>
                              <a:gsLst>
                                <a:gs pos="0">
                                  <a:schemeClr val="tx1"/>
                                </a:gs>
                                <a:gs pos="100000">
                                  <a:schemeClr val="tx1"/>
                                </a:gs>
                              </a:gsLst>
                              <a:lin ang="0" scaled="0"/>
                            </a:gradFill>
                            <a:latin typeface="Cambria Math" panose="02040503050406030204" pitchFamily="18" charset="0"/>
                          </a:rPr>
                          <m:t>3</m:t>
                        </m:r>
                      </m:sub>
                    </m:sSub>
                    <m:sSub>
                      <m:sSubPr>
                        <m:ctrlPr>
                          <a:rPr lang="az-Cyrl-AZ" altLang="zh-CN" sz="2400" i="1" dirty="0">
                            <a:gradFill>
                              <a:gsLst>
                                <a:gs pos="0">
                                  <a:schemeClr val="tx1"/>
                                </a:gs>
                                <a:gs pos="100000">
                                  <a:schemeClr val="tx1"/>
                                </a:gs>
                              </a:gsLst>
                              <a:lin ang="0" scaled="0"/>
                            </a:gradFill>
                            <a:latin typeface="Cambria Math" panose="02040503050406030204" pitchFamily="18" charset="0"/>
                          </a:rPr>
                        </m:ctrlPr>
                      </m:sSubPr>
                      <m:e>
                        <m:r>
                          <a:rPr lang="en-US" altLang="zh-CN" sz="2400" dirty="0">
                            <a:gradFill>
                              <a:gsLst>
                                <a:gs pos="0">
                                  <a:schemeClr val="tx1"/>
                                </a:gs>
                                <a:gs pos="100000">
                                  <a:schemeClr val="tx1"/>
                                </a:gs>
                              </a:gsLst>
                              <a:lin ang="0" scaled="0"/>
                            </a:gradFill>
                            <a:latin typeface="Cambria Math" panose="02040503050406030204" pitchFamily="18" charset="0"/>
                          </a:rPr>
                          <m:t>)</m:t>
                        </m:r>
                      </m:e>
                      <m:sub>
                        <m:r>
                          <a:rPr lang="en-US" altLang="zh-CN" sz="2400" dirty="0">
                            <a:gradFill>
                              <a:gsLst>
                                <a:gs pos="0">
                                  <a:schemeClr val="tx1"/>
                                </a:gs>
                                <a:gs pos="100000">
                                  <a:schemeClr val="tx1"/>
                                </a:gs>
                              </a:gsLst>
                              <a:lin ang="0" scaled="0"/>
                            </a:gradFill>
                            <a:latin typeface="Cambria Math" panose="02040503050406030204" pitchFamily="18" charset="0"/>
                          </a:rPr>
                          <m:t>𝑠</m:t>
                        </m:r>
                      </m:sub>
                    </m:sSub>
                    <m:r>
                      <a:rPr lang="en-US" altLang="zh-CN" sz="2400" kern="0">
                        <a:gradFill>
                          <a:gsLst>
                            <a:gs pos="0">
                              <a:schemeClr val="tx1"/>
                            </a:gs>
                            <a:gs pos="100000">
                              <a:schemeClr val="tx1"/>
                            </a:gs>
                          </a:gsLst>
                          <a:lin ang="0" scaled="0"/>
                        </a:gradFill>
                        <a:latin typeface="Cambria Math" panose="02040503050406030204" pitchFamily="18" charset="0"/>
                        <a:sym typeface="Gill Sans Light"/>
                      </a:rPr>
                      <m:t>∈ </m:t>
                    </m:r>
                    <m:sSup>
                      <m:sSupPr>
                        <m:ctrlPr>
                          <a:rPr lang="en-US" altLang="zh-CN" sz="2400" i="1" kern="0">
                            <a:gradFill>
                              <a:gsLst>
                                <a:gs pos="0">
                                  <a:schemeClr val="tx1"/>
                                </a:gs>
                                <a:gs pos="100000">
                                  <a:schemeClr val="tx1"/>
                                </a:gs>
                              </a:gsLst>
                              <a:lin ang="0" scaled="0"/>
                            </a:gradFill>
                            <a:latin typeface="Cambria Math" panose="02040503050406030204" pitchFamily="18" charset="0"/>
                            <a:sym typeface="Gill Sans Light"/>
                          </a:rPr>
                        </m:ctrlPr>
                      </m:sSupPr>
                      <m:e>
                        <m:r>
                          <a:rPr lang="en-US" altLang="zh-CN" sz="2400" kern="0">
                            <a:gradFill>
                              <a:gsLst>
                                <a:gs pos="0">
                                  <a:schemeClr val="tx1"/>
                                </a:gs>
                                <a:gs pos="100000">
                                  <a:schemeClr val="tx1"/>
                                </a:gs>
                              </a:gsLst>
                              <a:lin ang="0" scaled="0"/>
                            </a:gradFill>
                            <a:latin typeface="Cambria Math" panose="02040503050406030204" pitchFamily="18" charset="0"/>
                            <a:sym typeface="Gill Sans Light"/>
                          </a:rPr>
                          <m:t>𝑅</m:t>
                        </m:r>
                      </m:e>
                      <m:sup>
                        <m:r>
                          <m:rPr>
                            <m:nor/>
                          </m:rPr>
                          <a:rPr lang="en-US" altLang="zh-CN" sz="2400" kern="0" dirty="0">
                            <a:gradFill>
                              <a:gsLst>
                                <a:gs pos="0">
                                  <a:schemeClr val="tx1"/>
                                </a:gs>
                                <a:gs pos="100000">
                                  <a:schemeClr val="tx1"/>
                                </a:gs>
                              </a:gsLst>
                              <a:lin ang="0" scaled="0"/>
                            </a:gradFill>
                            <a:latin typeface="Gill Sans Light"/>
                          </a:rPr>
                          <m:t>16</m:t>
                        </m:r>
                      </m:sup>
                    </m:sSup>
                  </m:oMath>
                </a14:m>
                <a:r>
                  <a:rPr lang="en-US" altLang="zh-CN" sz="2400" kern="0" dirty="0">
                    <a:gradFill>
                      <a:gsLst>
                        <a:gs pos="0">
                          <a:schemeClr val="tx1"/>
                        </a:gs>
                        <a:gs pos="100000">
                          <a:schemeClr val="tx1"/>
                        </a:gs>
                      </a:gsLst>
                      <a:lin ang="0" scaled="0"/>
                    </a:gradFill>
                    <a:latin typeface="Gill Sans Light"/>
                  </a:rPr>
                  <a:t> from 3 time point PiB PET imaging</a:t>
                </a:r>
              </a:p>
              <a:p>
                <a:br>
                  <a:rPr lang="en-US" altLang="zh-CN" sz="2400" kern="0" dirty="0">
                    <a:gradFill>
                      <a:gsLst>
                        <a:gs pos="0">
                          <a:schemeClr val="tx1"/>
                        </a:gs>
                        <a:gs pos="100000">
                          <a:schemeClr val="tx1"/>
                        </a:gs>
                      </a:gsLst>
                      <a:lin ang="0" scaled="0"/>
                    </a:gradFill>
                    <a:latin typeface="Gill Sans Light"/>
                  </a:rPr>
                </a:br>
                <a:endParaRPr lang="en-US" altLang="zh-CN" sz="2400" kern="0" dirty="0">
                  <a:gradFill>
                    <a:gsLst>
                      <a:gs pos="0">
                        <a:schemeClr val="tx1"/>
                      </a:gs>
                      <a:gs pos="100000">
                        <a:schemeClr val="tx1"/>
                      </a:gs>
                    </a:gsLst>
                    <a:lin ang="0" scaled="0"/>
                  </a:gradFill>
                  <a:latin typeface="Gill Sans Light"/>
                </a:endParaRPr>
              </a:p>
              <a:p>
                <a:endParaRPr lang="en-US" altLang="zh-CN" sz="2400" kern="0" dirty="0">
                  <a:gradFill>
                    <a:gsLst>
                      <a:gs pos="0">
                        <a:schemeClr val="tx1"/>
                      </a:gs>
                      <a:gs pos="100000">
                        <a:schemeClr val="tx1"/>
                      </a:gs>
                    </a:gsLst>
                    <a:lin ang="0" scaled="0"/>
                  </a:gradFill>
                  <a:latin typeface="Gill Sans Light"/>
                </a:endParaRPr>
              </a:p>
              <a:p>
                <a:endParaRPr lang="en-US" altLang="zh-CN" sz="2400" kern="0" dirty="0">
                  <a:gradFill>
                    <a:gsLst>
                      <a:gs pos="0">
                        <a:schemeClr val="tx1"/>
                      </a:gs>
                      <a:gs pos="100000">
                        <a:schemeClr val="tx1"/>
                      </a:gs>
                    </a:gsLst>
                    <a:lin ang="0" scaled="0"/>
                  </a:gradFill>
                  <a:latin typeface="Gill Sans Light"/>
                </a:endParaRPr>
              </a:p>
              <a:p>
                <a:pPr marL="457200" indent="-457200">
                  <a:buAutoNum type="arabicPeriod"/>
                </a:pPr>
                <a:endParaRPr lang="zh-CN" altLang="en-US" sz="2400" kern="0" dirty="0">
                  <a:gradFill>
                    <a:gsLst>
                      <a:gs pos="0">
                        <a:schemeClr val="tx1"/>
                      </a:gs>
                      <a:gs pos="100000">
                        <a:schemeClr val="tx1"/>
                      </a:gs>
                    </a:gsLst>
                    <a:lin ang="0" scaled="0"/>
                  </a:gradFill>
                  <a:latin typeface="Gill Sans Light"/>
                </a:endParaRPr>
              </a:p>
            </p:txBody>
          </p:sp>
        </mc:Choice>
        <mc:Fallback xmlns="">
          <p:sp>
            <p:nvSpPr>
              <p:cNvPr id="3" name="矩形 2">
                <a:extLst>
                  <a:ext uri="{FF2B5EF4-FFF2-40B4-BE49-F238E27FC236}">
                    <a16:creationId xmlns:a16="http://schemas.microsoft.com/office/drawing/2014/main" id="{97F9BC7B-35EB-45D5-9378-19683BFEF54D}"/>
                  </a:ext>
                </a:extLst>
              </p:cNvPr>
              <p:cNvSpPr>
                <a:spLocks noRot="1" noChangeAspect="1" noMove="1" noResize="1" noEditPoints="1" noAdjustHandles="1" noChangeArrowheads="1" noChangeShapeType="1" noTextEdit="1"/>
              </p:cNvSpPr>
              <p:nvPr/>
            </p:nvSpPr>
            <p:spPr>
              <a:xfrm>
                <a:off x="988756" y="1327272"/>
                <a:ext cx="10756758" cy="5771195"/>
              </a:xfrm>
              <a:prstGeom prst="rect">
                <a:avLst/>
              </a:prstGeom>
              <a:blipFill>
                <a:blip r:embed="rId5"/>
                <a:stretch>
                  <a:fillRect l="-850" t="-846"/>
                </a:stretch>
              </a:blipFill>
            </p:spPr>
            <p:txBody>
              <a:bodyPr/>
              <a:lstStyle/>
              <a:p>
                <a:r>
                  <a:rPr lang="zh-CN" altLang="en-US">
                    <a:noFill/>
                  </a:rPr>
                  <a:t> </a:t>
                </a:r>
              </a:p>
            </p:txBody>
          </p:sp>
        </mc:Fallback>
      </mc:AlternateContent>
      <p:sp>
        <p:nvSpPr>
          <p:cNvPr id="5" name="INVERTIBLE NEURAL NETWORK">
            <a:extLst>
              <a:ext uri="{FF2B5EF4-FFF2-40B4-BE49-F238E27FC236}">
                <a16:creationId xmlns:a16="http://schemas.microsoft.com/office/drawing/2014/main" id="{83DC6C39-7AD5-4E9B-B9C8-BB876C1C69F7}"/>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EXPERIMENTAL SETUP </a:t>
            </a:r>
            <a:endParaRPr lang="en-US" sz="3200" kern="0" dirty="0">
              <a:gradFill>
                <a:gsLst>
                  <a:gs pos="0">
                    <a:schemeClr val="tx1"/>
                  </a:gs>
                  <a:gs pos="100000">
                    <a:schemeClr val="tx1"/>
                  </a:gs>
                </a:gsLst>
                <a:lin ang="0" scaled="0"/>
              </a:gradFill>
            </a:endParaRPr>
          </a:p>
        </p:txBody>
      </p:sp>
      <p:pic>
        <p:nvPicPr>
          <p:cNvPr id="4" name="音频 3">
            <a:hlinkClick r:id="" action="ppaction://media"/>
            <a:extLst>
              <a:ext uri="{FF2B5EF4-FFF2-40B4-BE49-F238E27FC236}">
                <a16:creationId xmlns:a16="http://schemas.microsoft.com/office/drawing/2014/main" id="{1561B33F-A8E8-4763-9F82-19A63507FA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77081676"/>
      </p:ext>
    </p:extLst>
  </p:cSld>
  <p:clrMapOvr>
    <a:masterClrMapping/>
  </p:clrMapOvr>
  <p:transition spd="med" advTm="166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6BAFA33-3C95-4237-A413-77E9ACE1AF40}"/>
                  </a:ext>
                </a:extLst>
              </p:cNvPr>
              <p:cNvSpPr/>
              <p:nvPr/>
            </p:nvSpPr>
            <p:spPr>
              <a:xfrm>
                <a:off x="577112" y="1597729"/>
                <a:ext cx="11876143" cy="3662541"/>
              </a:xfrm>
              <a:prstGeom prst="rect">
                <a:avLst/>
              </a:prstGeom>
            </p:spPr>
            <p:txBody>
              <a:bodyPr wrap="square">
                <a:spAutoFit/>
              </a:bodyPr>
              <a:lstStyle/>
              <a:p>
                <a:endParaRPr lang="en-US" altLang="zh-CN" sz="2400" kern="0" dirty="0">
                  <a:gradFill>
                    <a:gsLst>
                      <a:gs pos="0">
                        <a:schemeClr val="tx1"/>
                      </a:gs>
                      <a:gs pos="100000">
                        <a:schemeClr val="tx1"/>
                      </a:gs>
                    </a:gsLst>
                    <a:lin ang="0" scaled="0"/>
                  </a:gradFill>
                  <a:latin typeface="Gill Sans Light"/>
                </a:endParaRPr>
              </a:p>
              <a:p>
                <a:pPr>
                  <a:spcAft>
                    <a:spcPts val="1200"/>
                  </a:spcAft>
                </a:pPr>
                <a:r>
                  <a:rPr lang="en-US" altLang="zh-CN" sz="2400" kern="0" dirty="0">
                    <a:gradFill>
                      <a:gsLst>
                        <a:gs pos="0">
                          <a:schemeClr val="tx1"/>
                        </a:gs>
                        <a:gs pos="100000">
                          <a:schemeClr val="tx1"/>
                        </a:gs>
                      </a:gsLst>
                      <a:lin ang="0" scaled="0"/>
                    </a:gradFill>
                    <a:latin typeface="Gill Sans Light"/>
                  </a:rPr>
                  <a:t>1. Goal: Use baseline of held-out subjects to predict their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r>
                      <a:rPr lang="en-US" altLang="zh-CN" sz="2400" kern="0" dirty="0">
                        <a:gradFill>
                          <a:gsLst>
                            <a:gs pos="0">
                              <a:schemeClr val="tx1"/>
                            </a:gs>
                            <a:gs pos="100000">
                              <a:schemeClr val="tx1"/>
                            </a:gs>
                          </a:gsLst>
                          <a:lin ang="0" scaled="0"/>
                        </a:gradFill>
                        <a:latin typeface="Cambria Math" panose="02040503050406030204" pitchFamily="18" charset="0"/>
                      </a:rPr>
                      <m:t>(</m:t>
                    </m:r>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kern="0" dirty="0">
                            <a:gradFill>
                              <a:gsLst>
                                <a:gs pos="0">
                                  <a:schemeClr val="tx1"/>
                                </a:gs>
                                <a:gs pos="100000">
                                  <a:schemeClr val="tx1"/>
                                </a:gs>
                              </a:gsLst>
                              <a:lin ang="0" scaled="0"/>
                            </a:gradFill>
                            <a:latin typeface="Cambria Math" panose="02040503050406030204" pitchFamily="18" charset="0"/>
                          </a:rPr>
                          <m:t>2</m:t>
                        </m:r>
                      </m:sub>
                    </m:sSub>
                    <m:r>
                      <a:rPr lang="en-US" altLang="zh-CN" sz="2400" kern="0" dirty="0">
                        <a:gradFill>
                          <a:gsLst>
                            <a:gs pos="0">
                              <a:schemeClr val="tx1"/>
                            </a:gs>
                            <a:gs pos="100000">
                              <a:schemeClr val="tx1"/>
                            </a:gs>
                          </a:gsLst>
                          <a:lin ang="0" scaled="0"/>
                        </a:gradFill>
                        <a:latin typeface="Cambria Math" panose="02040503050406030204" pitchFamily="18" charset="0"/>
                      </a:rPr>
                      <m:t>)</m:t>
                    </m:r>
                  </m:oMath>
                </a14:m>
                <a:r>
                  <a:rPr lang="en-US" altLang="zh-CN" sz="2400" kern="0" dirty="0">
                    <a:gradFill>
                      <a:gsLst>
                        <a:gs pos="0">
                          <a:schemeClr val="tx1"/>
                        </a:gs>
                        <a:gs pos="100000">
                          <a:schemeClr val="tx1"/>
                        </a:gs>
                      </a:gsLst>
                      <a:lin ang="0" scaled="0"/>
                    </a:gradFill>
                    <a:latin typeface="Gill Sans Light"/>
                  </a:rPr>
                  <a:t> </a:t>
                </a:r>
              </a:p>
              <a:p>
                <a:pPr>
                  <a:spcAft>
                    <a:spcPts val="1200"/>
                  </a:spcAft>
                </a:pPr>
                <a:r>
                  <a:rPr lang="en-US" altLang="zh-CN" sz="2400" kern="0" dirty="0">
                    <a:gradFill>
                      <a:gsLst>
                        <a:gs pos="0">
                          <a:schemeClr val="tx1"/>
                        </a:gs>
                        <a:gs pos="100000">
                          <a:schemeClr val="tx1"/>
                        </a:gs>
                      </a:gsLst>
                      <a:lin ang="0" scaled="0"/>
                    </a:gradFill>
                    <a:latin typeface="Gill Sans Light"/>
                  </a:rPr>
                  <a:t>    Training data: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b="0" i="0" kern="0" dirty="0" smtClean="0">
                                <a:gradFill>
                                  <a:gsLst>
                                    <a:gs pos="0">
                                      <a:schemeClr val="tx1"/>
                                    </a:gs>
                                    <a:gs pos="100000">
                                      <a:schemeClr val="tx1"/>
                                    </a:gs>
                                  </a:gsLst>
                                  <a:lin ang="0" scaled="0"/>
                                </a:gradFill>
                                <a:latin typeface="Cambria Math" panose="02040503050406030204" pitchFamily="18" charset="0"/>
                              </a:rPr>
                              <m:t>1</m:t>
                            </m:r>
                          </m:sub>
                        </m:sSub>
                      </m:e>
                    </m:d>
                    <m:r>
                      <a:rPr lang="en-US" altLang="zh-CN" sz="2400" kern="0" dirty="0">
                        <a:gradFill>
                          <a:gsLst>
                            <a:gs pos="0">
                              <a:schemeClr val="tx1"/>
                            </a:gs>
                            <a:gs pos="100000">
                              <a:schemeClr val="tx1"/>
                            </a:gs>
                          </a:gsLst>
                          <a:lin ang="0" scaled="0"/>
                        </a:gradFill>
                        <a:latin typeface="Cambria Math" panose="02040503050406030204" pitchFamily="18" charset="0"/>
                      </a:rPr>
                      <m:t>, </m:t>
                    </m:r>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kern="0" dirty="0">
                                <a:gradFill>
                                  <a:gsLst>
                                    <a:gs pos="0">
                                      <a:schemeClr val="tx1"/>
                                    </a:gs>
                                    <a:gs pos="100000">
                                      <a:schemeClr val="tx1"/>
                                    </a:gs>
                                  </a:gsLst>
                                  <a:lin ang="0" scaled="0"/>
                                </a:gradFill>
                                <a:latin typeface="Cambria Math" panose="02040503050406030204" pitchFamily="18" charset="0"/>
                              </a:rPr>
                              <m:t>2</m:t>
                            </m:r>
                          </m:sub>
                        </m:sSub>
                      </m:e>
                    </m:d>
                    <m:r>
                      <a:rPr lang="en-US" altLang="zh-CN" sz="2400" b="0" i="0" kern="0" dirty="0" smtClean="0">
                        <a:gradFill>
                          <a:gsLst>
                            <a:gs pos="0">
                              <a:schemeClr val="tx1"/>
                            </a:gs>
                            <a:gs pos="100000">
                              <a:schemeClr val="tx1"/>
                            </a:gs>
                          </a:gsLst>
                          <a:lin ang="0" scaled="0"/>
                        </a:gradFill>
                        <a:latin typeface="Cambria Math" panose="02040503050406030204" pitchFamily="18" charset="0"/>
                      </a:rPr>
                      <m:t>,</m:t>
                    </m:r>
                  </m:oMath>
                </a14:m>
                <a:r>
                  <a:rPr lang="en-US" altLang="zh-CN" sz="2400" kern="0" dirty="0">
                    <a:gradFill>
                      <a:gsLst>
                        <a:gs pos="0">
                          <a:schemeClr val="tx1"/>
                        </a:gs>
                        <a:gs pos="100000">
                          <a:schemeClr val="tx1"/>
                        </a:gs>
                      </a:gsLst>
                      <a:lin ang="0" scaled="0"/>
                    </a:gradFill>
                    <a:latin typeface="Gill Sans Light"/>
                  </a:rPr>
                  <a:t> L</a:t>
                </a:r>
              </a:p>
              <a:p>
                <a:pPr>
                  <a:spcAft>
                    <a:spcPts val="1200"/>
                  </a:spcAft>
                </a:pPr>
                <a:r>
                  <a:rPr lang="en-US" altLang="zh-CN" sz="2400" kern="0" dirty="0">
                    <a:gradFill>
                      <a:gsLst>
                        <a:gs pos="0">
                          <a:schemeClr val="tx1"/>
                        </a:gs>
                        <a:gs pos="100000">
                          <a:schemeClr val="tx1"/>
                        </a:gs>
                      </a:gsLst>
                      <a:lin ang="0" scaled="0"/>
                    </a:gradFill>
                    <a:latin typeface="Gill Sans Light"/>
                  </a:rPr>
                  <a:t>    Number of training subjects: 90%</a:t>
                </a:r>
              </a:p>
              <a:p>
                <a:pPr>
                  <a:spcAft>
                    <a:spcPts val="1200"/>
                  </a:spcAft>
                </a:pPr>
                <a:r>
                  <a:rPr lang="en-US" altLang="zh-CN" sz="2400" kern="0" dirty="0">
                    <a:gradFill>
                      <a:gsLst>
                        <a:gs pos="0">
                          <a:schemeClr val="tx1"/>
                        </a:gs>
                        <a:gs pos="100000">
                          <a:schemeClr val="tx1"/>
                        </a:gs>
                      </a:gsLst>
                      <a:lin ang="0" scaled="0"/>
                    </a:gradFill>
                    <a:latin typeface="Gill Sans Light"/>
                  </a:rPr>
                  <a:t>    Prediction: predict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kern="0" dirty="0">
                                <a:gradFill>
                                  <a:gsLst>
                                    <a:gs pos="0">
                                      <a:schemeClr val="tx1"/>
                                    </a:gs>
                                    <a:gs pos="100000">
                                      <a:schemeClr val="tx1"/>
                                    </a:gs>
                                  </a:gsLst>
                                  <a:lin ang="0" scaled="0"/>
                                </a:gradFill>
                                <a:latin typeface="Cambria Math" panose="02040503050406030204" pitchFamily="18" charset="0"/>
                              </a:rPr>
                              <m:t>2</m:t>
                            </m:r>
                          </m:sub>
                        </m:sSub>
                      </m:e>
                    </m:d>
                    <m:r>
                      <a:rPr lang="en-US" altLang="zh-CN" sz="2400" b="0" i="0" kern="0" dirty="0" smtClean="0">
                        <a:gradFill>
                          <a:gsLst>
                            <a:gs pos="0">
                              <a:schemeClr val="tx1"/>
                            </a:gs>
                            <a:gs pos="100000">
                              <a:schemeClr val="tx1"/>
                            </a:gs>
                          </a:gsLst>
                          <a:lin ang="0" scaled="0"/>
                        </a:gradFill>
                        <a:latin typeface="Cambria Math" panose="02040503050406030204" pitchFamily="18" charset="0"/>
                      </a:rPr>
                      <m:t> </m:t>
                    </m:r>
                  </m:oMath>
                </a14:m>
                <a:r>
                  <a:rPr lang="en-US" altLang="zh-CN" sz="2400" kern="0" dirty="0">
                    <a:gradFill>
                      <a:gsLst>
                        <a:gs pos="0">
                          <a:schemeClr val="tx1"/>
                        </a:gs>
                        <a:gs pos="100000">
                          <a:schemeClr val="tx1"/>
                        </a:gs>
                      </a:gsLst>
                      <a:lin ang="0" scaled="0"/>
                    </a:gradFill>
                    <a:latin typeface="Gill Sans Light"/>
                  </a:rPr>
                  <a:t>of remaining 10% (10-Cross Validation)</a:t>
                </a:r>
              </a:p>
              <a:p>
                <a:br>
                  <a:rPr lang="en-US" altLang="zh-CN" sz="2400" kern="0" dirty="0">
                    <a:gradFill>
                      <a:gsLst>
                        <a:gs pos="0">
                          <a:schemeClr val="tx1"/>
                        </a:gs>
                        <a:gs pos="100000">
                          <a:schemeClr val="tx1"/>
                        </a:gs>
                      </a:gsLst>
                      <a:lin ang="0" scaled="0"/>
                    </a:gradFill>
                    <a:latin typeface="Gill Sans Light"/>
                  </a:rPr>
                </a:br>
                <a:br>
                  <a:rPr lang="en-US" altLang="zh-CN" sz="2400" dirty="0"/>
                </a:br>
                <a:endParaRPr lang="zh-CN" altLang="en-US" sz="2400" kern="0" dirty="0">
                  <a:gradFill>
                    <a:gsLst>
                      <a:gs pos="0">
                        <a:schemeClr val="tx1"/>
                      </a:gs>
                      <a:gs pos="100000">
                        <a:schemeClr val="tx1"/>
                      </a:gs>
                    </a:gsLst>
                    <a:lin ang="0" scaled="0"/>
                  </a:gradFill>
                  <a:latin typeface="Gill Sans Light"/>
                </a:endParaRPr>
              </a:p>
            </p:txBody>
          </p:sp>
        </mc:Choice>
        <mc:Fallback xmlns="">
          <p:sp>
            <p:nvSpPr>
              <p:cNvPr id="2" name="矩形 1">
                <a:extLst>
                  <a:ext uri="{FF2B5EF4-FFF2-40B4-BE49-F238E27FC236}">
                    <a16:creationId xmlns:a16="http://schemas.microsoft.com/office/drawing/2014/main" id="{26BAFA33-3C95-4237-A413-77E9ACE1AF40}"/>
                  </a:ext>
                </a:extLst>
              </p:cNvPr>
              <p:cNvSpPr>
                <a:spLocks noRot="1" noChangeAspect="1" noMove="1" noResize="1" noEditPoints="1" noAdjustHandles="1" noChangeArrowheads="1" noChangeShapeType="1" noTextEdit="1"/>
              </p:cNvSpPr>
              <p:nvPr/>
            </p:nvSpPr>
            <p:spPr>
              <a:xfrm>
                <a:off x="577112" y="1597729"/>
                <a:ext cx="11876143" cy="3662541"/>
              </a:xfrm>
              <a:prstGeom prst="rect">
                <a:avLst/>
              </a:prstGeom>
              <a:blipFill>
                <a:blip r:embed="rId5"/>
                <a:stretch>
                  <a:fillRect/>
                </a:stretch>
              </a:blipFill>
            </p:spPr>
            <p:txBody>
              <a:bodyPr/>
              <a:lstStyle/>
              <a:p>
                <a:r>
                  <a:rPr lang="zh-CN" altLang="en-US">
                    <a:noFill/>
                  </a:rPr>
                  <a:t> </a:t>
                </a:r>
              </a:p>
            </p:txBody>
          </p:sp>
        </mc:Fallback>
      </mc:AlternateContent>
      <p:sp>
        <p:nvSpPr>
          <p:cNvPr id="3" name="INVERTIBLE NEURAL NETWORK">
            <a:extLst>
              <a:ext uri="{FF2B5EF4-FFF2-40B4-BE49-F238E27FC236}">
                <a16:creationId xmlns:a16="http://schemas.microsoft.com/office/drawing/2014/main" id="{795C4BE3-C6D3-42A5-8D39-C4F862A63867}"/>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MODEL EVALUATION </a:t>
            </a:r>
            <a:endParaRPr lang="en-US" sz="3200" kern="0" dirty="0">
              <a:gradFill>
                <a:gsLst>
                  <a:gs pos="0">
                    <a:schemeClr val="tx1"/>
                  </a:gs>
                  <a:gs pos="100000">
                    <a:schemeClr val="tx1"/>
                  </a:gs>
                </a:gsLst>
                <a:lin ang="0" scaled="0"/>
              </a:gra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27C1ED0-E037-408A-8CE6-297F663C07AA}"/>
                  </a:ext>
                </a:extLst>
              </p:cNvPr>
              <p:cNvSpPr/>
              <p:nvPr/>
            </p:nvSpPr>
            <p:spPr>
              <a:xfrm>
                <a:off x="577112" y="4059941"/>
                <a:ext cx="7764114" cy="2400657"/>
              </a:xfrm>
              <a:prstGeom prst="rect">
                <a:avLst/>
              </a:prstGeom>
            </p:spPr>
            <p:txBody>
              <a:bodyPr wrap="square">
                <a:spAutoFit/>
              </a:bodyPr>
              <a:lstStyle/>
              <a:p>
                <a:endParaRPr lang="en-US" altLang="zh-CN" sz="2400" kern="0" dirty="0">
                  <a:gradFill>
                    <a:gsLst>
                      <a:gs pos="0">
                        <a:schemeClr val="tx1"/>
                      </a:gs>
                      <a:gs pos="100000">
                        <a:schemeClr val="tx1"/>
                      </a:gs>
                    </a:gsLst>
                    <a:lin ang="0" scaled="0"/>
                  </a:gradFill>
                  <a:latin typeface="Gill Sans Light"/>
                </a:endParaRPr>
              </a:p>
              <a:p>
                <a:pPr>
                  <a:spcAft>
                    <a:spcPts val="1200"/>
                  </a:spcAft>
                </a:pPr>
                <a:r>
                  <a:rPr lang="en-US" altLang="zh-CN" sz="2400" kern="0" dirty="0">
                    <a:gradFill>
                      <a:gsLst>
                        <a:gs pos="0">
                          <a:schemeClr val="tx1"/>
                        </a:gs>
                        <a:gs pos="100000">
                          <a:schemeClr val="tx1"/>
                        </a:gs>
                      </a:gsLst>
                      <a:lin ang="0" scaled="0"/>
                    </a:gradFill>
                    <a:latin typeface="Gill Sans Light"/>
                  </a:rPr>
                  <a:t>2. Goal: Use baselines of trained subjects to predict their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r>
                      <a:rPr lang="en-US" altLang="zh-CN" sz="2400" kern="0" dirty="0">
                        <a:gradFill>
                          <a:gsLst>
                            <a:gs pos="0">
                              <a:schemeClr val="tx1"/>
                            </a:gs>
                            <a:gs pos="100000">
                              <a:schemeClr val="tx1"/>
                            </a:gs>
                          </a:gsLst>
                          <a:lin ang="0" scaled="0"/>
                        </a:gradFill>
                        <a:latin typeface="Cambria Math" panose="02040503050406030204" pitchFamily="18" charset="0"/>
                      </a:rPr>
                      <m:t>(</m:t>
                    </m:r>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b="0" i="0" kern="0" dirty="0" smtClean="0">
                            <a:gradFill>
                              <a:gsLst>
                                <a:gs pos="0">
                                  <a:schemeClr val="tx1"/>
                                </a:gs>
                                <a:gs pos="100000">
                                  <a:schemeClr val="tx1"/>
                                </a:gs>
                              </a:gsLst>
                              <a:lin ang="0" scaled="0"/>
                            </a:gradFill>
                            <a:latin typeface="Cambria Math" panose="02040503050406030204" pitchFamily="18" charset="0"/>
                          </a:rPr>
                          <m:t>3</m:t>
                        </m:r>
                      </m:sub>
                    </m:sSub>
                    <m:r>
                      <a:rPr lang="en-US" altLang="zh-CN" sz="2400" kern="0" dirty="0">
                        <a:gradFill>
                          <a:gsLst>
                            <a:gs pos="0">
                              <a:schemeClr val="tx1"/>
                            </a:gs>
                            <a:gs pos="100000">
                              <a:schemeClr val="tx1"/>
                            </a:gs>
                          </a:gsLst>
                          <a:lin ang="0" scaled="0"/>
                        </a:gradFill>
                        <a:latin typeface="Cambria Math" panose="02040503050406030204" pitchFamily="18" charset="0"/>
                      </a:rPr>
                      <m:t>)</m:t>
                    </m:r>
                  </m:oMath>
                </a14:m>
                <a:r>
                  <a:rPr lang="en-US" altLang="zh-CN" sz="2400" kern="0" dirty="0">
                    <a:gradFill>
                      <a:gsLst>
                        <a:gs pos="0">
                          <a:schemeClr val="tx1"/>
                        </a:gs>
                        <a:gs pos="100000">
                          <a:schemeClr val="tx1"/>
                        </a:gs>
                      </a:gsLst>
                      <a:lin ang="0" scaled="0"/>
                    </a:gradFill>
                    <a:latin typeface="Gill Sans Light"/>
                  </a:rPr>
                  <a:t> </a:t>
                </a:r>
              </a:p>
              <a:p>
                <a:pPr>
                  <a:spcAft>
                    <a:spcPts val="1200"/>
                  </a:spcAft>
                </a:pPr>
                <a:r>
                  <a:rPr lang="en-US" altLang="zh-CN" sz="2400" kern="0" dirty="0">
                    <a:gradFill>
                      <a:gsLst>
                        <a:gs pos="0">
                          <a:schemeClr val="tx1"/>
                        </a:gs>
                        <a:gs pos="100000">
                          <a:schemeClr val="tx1"/>
                        </a:gs>
                      </a:gsLst>
                      <a:lin ang="0" scaled="0"/>
                    </a:gradFill>
                    <a:latin typeface="Gill Sans Light"/>
                  </a:rPr>
                  <a:t>    Train data: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kern="0" dirty="0">
                                <a:gradFill>
                                  <a:gsLst>
                                    <a:gs pos="0">
                                      <a:schemeClr val="tx1"/>
                                    </a:gs>
                                    <a:gs pos="100000">
                                      <a:schemeClr val="tx1"/>
                                    </a:gs>
                                  </a:gsLst>
                                  <a:lin ang="0" scaled="0"/>
                                </a:gradFill>
                                <a:latin typeface="Cambria Math" panose="02040503050406030204" pitchFamily="18" charset="0"/>
                              </a:rPr>
                              <m:t>1</m:t>
                            </m:r>
                          </m:sub>
                        </m:sSub>
                      </m:e>
                    </m:d>
                    <m:r>
                      <a:rPr lang="en-US" altLang="zh-CN" sz="2400" kern="0" dirty="0">
                        <a:gradFill>
                          <a:gsLst>
                            <a:gs pos="0">
                              <a:schemeClr val="tx1"/>
                            </a:gs>
                            <a:gs pos="100000">
                              <a:schemeClr val="tx1"/>
                            </a:gs>
                          </a:gsLst>
                          <a:lin ang="0" scaled="0"/>
                        </a:gradFill>
                        <a:latin typeface="Cambria Math" panose="02040503050406030204" pitchFamily="18" charset="0"/>
                      </a:rPr>
                      <m:t>, </m:t>
                    </m:r>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kern="0" dirty="0">
                                <a:gradFill>
                                  <a:gsLst>
                                    <a:gs pos="0">
                                      <a:schemeClr val="tx1"/>
                                    </a:gs>
                                    <a:gs pos="100000">
                                      <a:schemeClr val="tx1"/>
                                    </a:gs>
                                  </a:gsLst>
                                  <a:lin ang="0" scaled="0"/>
                                </a:gradFill>
                                <a:latin typeface="Cambria Math" panose="02040503050406030204" pitchFamily="18" charset="0"/>
                              </a:rPr>
                              <m:t>2</m:t>
                            </m:r>
                          </m:sub>
                        </m:sSub>
                      </m:e>
                    </m:d>
                    <m:r>
                      <a:rPr lang="en-US" altLang="zh-CN" sz="2400" b="0" i="1" kern="0" dirty="0" smtClean="0">
                        <a:gradFill>
                          <a:gsLst>
                            <a:gs pos="0">
                              <a:schemeClr val="tx1"/>
                            </a:gs>
                            <a:gs pos="100000">
                              <a:schemeClr val="tx1"/>
                            </a:gs>
                          </a:gsLst>
                          <a:lin ang="0" scaled="0"/>
                        </a:gradFill>
                        <a:latin typeface="Cambria Math" panose="02040503050406030204" pitchFamily="18" charset="0"/>
                      </a:rPr>
                      <m:t>,</m:t>
                    </m:r>
                    <m:r>
                      <a:rPr lang="en-US" altLang="zh-CN" sz="2400" i="1" kern="0" dirty="0">
                        <a:gradFill>
                          <a:gsLst>
                            <a:gs pos="0">
                              <a:schemeClr val="tx1"/>
                            </a:gs>
                            <a:gs pos="100000">
                              <a:schemeClr val="tx1"/>
                            </a:gs>
                          </a:gsLst>
                          <a:lin ang="0" scaled="0"/>
                        </a:gradFill>
                        <a:latin typeface="Cambria Math" panose="02040503050406030204" pitchFamily="18" charset="0"/>
                      </a:rPr>
                      <m:t> </m:t>
                    </m:r>
                  </m:oMath>
                </a14:m>
                <a:r>
                  <a:rPr lang="en-US" altLang="zh-CN" sz="2400" kern="0" dirty="0">
                    <a:gradFill>
                      <a:gsLst>
                        <a:gs pos="0">
                          <a:schemeClr val="tx1"/>
                        </a:gs>
                        <a:gs pos="100000">
                          <a:schemeClr val="tx1"/>
                        </a:gs>
                      </a:gsLst>
                      <a:lin ang="0" scaled="0"/>
                    </a:gradFill>
                    <a:latin typeface="Gill Sans Light"/>
                  </a:rPr>
                  <a:t>L</a:t>
                </a:r>
              </a:p>
              <a:p>
                <a:pPr>
                  <a:spcAft>
                    <a:spcPts val="1200"/>
                  </a:spcAft>
                </a:pPr>
                <a:r>
                  <a:rPr lang="en-US" altLang="zh-CN" sz="2400" kern="0" dirty="0">
                    <a:gradFill>
                      <a:gsLst>
                        <a:gs pos="0">
                          <a:schemeClr val="tx1"/>
                        </a:gs>
                        <a:gs pos="100000">
                          <a:schemeClr val="tx1"/>
                        </a:gs>
                      </a:gsLst>
                      <a:lin ang="0" scaled="0"/>
                    </a:gradFill>
                    <a:latin typeface="Gill Sans Light"/>
                  </a:rPr>
                  <a:t>    Number of training subjects: All</a:t>
                </a:r>
              </a:p>
              <a:p>
                <a:pPr>
                  <a:spcAft>
                    <a:spcPts val="1200"/>
                  </a:spcAft>
                </a:pPr>
                <a:r>
                  <a:rPr lang="en-US" altLang="zh-CN" sz="2400" kern="0" dirty="0">
                    <a:gradFill>
                      <a:gsLst>
                        <a:gs pos="0">
                          <a:schemeClr val="tx1"/>
                        </a:gs>
                        <a:gs pos="100000">
                          <a:schemeClr val="tx1"/>
                        </a:gs>
                      </a:gsLst>
                      <a:lin ang="0" scaled="0"/>
                    </a:gradFill>
                    <a:latin typeface="Gill Sans Light"/>
                  </a:rPr>
                  <a:t>    Prediction: predict </a:t>
                </a:r>
                <a14:m>
                  <m:oMath xmlns:m="http://schemas.openxmlformats.org/officeDocument/2006/math">
                    <m:r>
                      <a:rPr lang="az-Cyrl-AZ" altLang="zh-CN" sz="2400" kern="0" dirty="0">
                        <a:gradFill>
                          <a:gsLst>
                            <a:gs pos="0">
                              <a:schemeClr val="tx1"/>
                            </a:gs>
                            <a:gs pos="100000">
                              <a:schemeClr val="tx1"/>
                            </a:gs>
                          </a:gsLst>
                          <a:lin ang="0" scaled="0"/>
                        </a:gradFill>
                        <a:latin typeface="Cambria Math" panose="02040503050406030204" pitchFamily="18" charset="0"/>
                      </a:rPr>
                      <m:t>ф</m:t>
                    </m:r>
                    <m:d>
                      <m:dPr>
                        <m:ctrlPr>
                          <a:rPr lang="en-US" altLang="zh-CN" sz="2400" i="1" kern="0" dirty="0">
                            <a:gradFill>
                              <a:gsLst>
                                <a:gs pos="0">
                                  <a:schemeClr val="tx1"/>
                                </a:gs>
                                <a:gs pos="100000">
                                  <a:schemeClr val="tx1"/>
                                </a:gs>
                              </a:gsLst>
                              <a:lin ang="0" scaled="0"/>
                            </a:gradFill>
                            <a:latin typeface="Cambria Math" panose="02040503050406030204" pitchFamily="18" charset="0"/>
                          </a:rPr>
                        </m:ctrlPr>
                      </m:dPr>
                      <m:e>
                        <m:sSub>
                          <m:sSubPr>
                            <m:ctrlPr>
                              <a:rPr lang="en-US" altLang="zh-CN" sz="2400" i="1" kern="0" dirty="0">
                                <a:gradFill>
                                  <a:gsLst>
                                    <a:gs pos="0">
                                      <a:schemeClr val="tx1"/>
                                    </a:gs>
                                    <a:gs pos="100000">
                                      <a:schemeClr val="tx1"/>
                                    </a:gs>
                                  </a:gsLst>
                                  <a:lin ang="0" scaled="0"/>
                                </a:gradFill>
                                <a:latin typeface="Cambria Math" panose="02040503050406030204" pitchFamily="18" charset="0"/>
                              </a:rPr>
                            </m:ctrlPr>
                          </m:sSubPr>
                          <m:e>
                            <m:r>
                              <a:rPr lang="en-US" altLang="zh-CN" sz="2400" kern="0" dirty="0">
                                <a:gradFill>
                                  <a:gsLst>
                                    <a:gs pos="0">
                                      <a:schemeClr val="tx1"/>
                                    </a:gs>
                                    <a:gs pos="100000">
                                      <a:schemeClr val="tx1"/>
                                    </a:gs>
                                  </a:gsLst>
                                  <a:lin ang="0" scaled="0"/>
                                </a:gradFill>
                                <a:latin typeface="Cambria Math" panose="02040503050406030204" pitchFamily="18" charset="0"/>
                              </a:rPr>
                              <m:t>𝑡</m:t>
                            </m:r>
                          </m:e>
                          <m:sub>
                            <m:r>
                              <a:rPr lang="en-US" altLang="zh-CN" sz="2400" b="0" i="0" kern="0" dirty="0" smtClean="0">
                                <a:gradFill>
                                  <a:gsLst>
                                    <a:gs pos="0">
                                      <a:schemeClr val="tx1"/>
                                    </a:gs>
                                    <a:gs pos="100000">
                                      <a:schemeClr val="tx1"/>
                                    </a:gs>
                                  </a:gsLst>
                                  <a:lin ang="0" scaled="0"/>
                                </a:gradFill>
                                <a:latin typeface="Cambria Math" panose="02040503050406030204" pitchFamily="18" charset="0"/>
                              </a:rPr>
                              <m:t>3</m:t>
                            </m:r>
                          </m:sub>
                        </m:sSub>
                      </m:e>
                    </m:d>
                    <m:r>
                      <a:rPr lang="en-US" altLang="zh-CN" sz="2400" kern="0" dirty="0">
                        <a:gradFill>
                          <a:gsLst>
                            <a:gs pos="0">
                              <a:schemeClr val="tx1"/>
                            </a:gs>
                            <a:gs pos="100000">
                              <a:schemeClr val="tx1"/>
                            </a:gs>
                          </a:gsLst>
                          <a:lin ang="0" scaled="0"/>
                        </a:gradFill>
                        <a:latin typeface="Cambria Math" panose="02040503050406030204" pitchFamily="18" charset="0"/>
                      </a:rPr>
                      <m:t> </m:t>
                    </m:r>
                  </m:oMath>
                </a14:m>
                <a:r>
                  <a:rPr lang="en-US" altLang="zh-CN" sz="2400" kern="0" dirty="0">
                    <a:gradFill>
                      <a:gsLst>
                        <a:gs pos="0">
                          <a:schemeClr val="tx1"/>
                        </a:gs>
                        <a:gs pos="100000">
                          <a:schemeClr val="tx1"/>
                        </a:gs>
                      </a:gsLst>
                      <a:lin ang="0" scaled="0"/>
                    </a:gradFill>
                    <a:latin typeface="Gill Sans Light"/>
                  </a:rPr>
                  <a:t>of all subjects</a:t>
                </a:r>
              </a:p>
            </p:txBody>
          </p:sp>
        </mc:Choice>
        <mc:Fallback xmlns="">
          <p:sp>
            <p:nvSpPr>
              <p:cNvPr id="4" name="矩形 3">
                <a:extLst>
                  <a:ext uri="{FF2B5EF4-FFF2-40B4-BE49-F238E27FC236}">
                    <a16:creationId xmlns:a16="http://schemas.microsoft.com/office/drawing/2014/main" id="{827C1ED0-E037-408A-8CE6-297F663C07AA}"/>
                  </a:ext>
                </a:extLst>
              </p:cNvPr>
              <p:cNvSpPr>
                <a:spLocks noRot="1" noChangeAspect="1" noMove="1" noResize="1" noEditPoints="1" noAdjustHandles="1" noChangeArrowheads="1" noChangeShapeType="1" noTextEdit="1"/>
              </p:cNvSpPr>
              <p:nvPr/>
            </p:nvSpPr>
            <p:spPr>
              <a:xfrm>
                <a:off x="577112" y="4059941"/>
                <a:ext cx="7764114" cy="2400657"/>
              </a:xfrm>
              <a:prstGeom prst="rect">
                <a:avLst/>
              </a:prstGeom>
              <a:blipFill>
                <a:blip r:embed="rId6"/>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7A5E2FA-9278-4DF8-B85A-390310CD2F25}"/>
              </a:ext>
            </a:extLst>
          </p:cNvPr>
          <p:cNvSpPr/>
          <p:nvPr/>
        </p:nvSpPr>
        <p:spPr>
          <a:xfrm>
            <a:off x="315857" y="1286209"/>
            <a:ext cx="5044971" cy="461665"/>
          </a:xfrm>
          <a:prstGeom prst="rect">
            <a:avLst/>
          </a:prstGeom>
        </p:spPr>
        <p:txBody>
          <a:bodyPr wrap="none">
            <a:spAutoFit/>
          </a:bodyPr>
          <a:lstStyle/>
          <a:p>
            <a:r>
              <a:rPr lang="en-US" altLang="zh-CN" sz="2400" kern="0" dirty="0">
                <a:gradFill>
                  <a:gsLst>
                    <a:gs pos="0">
                      <a:schemeClr val="tx1"/>
                    </a:gs>
                    <a:gs pos="100000">
                      <a:schemeClr val="tx1"/>
                    </a:gs>
                  </a:gsLst>
                  <a:lin ang="0" scaled="0"/>
                </a:gradFill>
                <a:latin typeface="Gill Sans Light"/>
              </a:rPr>
              <a:t>Two settings with different dataset splits:</a:t>
            </a:r>
          </a:p>
        </p:txBody>
      </p:sp>
      <p:pic>
        <p:nvPicPr>
          <p:cNvPr id="7" name="音频 6">
            <a:hlinkClick r:id="" action="ppaction://media"/>
            <a:extLst>
              <a:ext uri="{FF2B5EF4-FFF2-40B4-BE49-F238E27FC236}">
                <a16:creationId xmlns:a16="http://schemas.microsoft.com/office/drawing/2014/main" id="{52F00D54-8C36-411D-90F8-CDEE9D5A24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1694867"/>
      </p:ext>
    </p:extLst>
  </p:cSld>
  <p:clrMapOvr>
    <a:masterClrMapping/>
  </p:clrMapOvr>
  <p:transition spd="med" advTm="474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05ED514-EECD-41DB-B76B-5234D57BFB8B}"/>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INFERENCE BASED ON LINEAR ESTIMATE</a:t>
            </a:r>
            <a:endParaRPr lang="en-US" sz="3200" kern="0" dirty="0">
              <a:gradFill>
                <a:gsLst>
                  <a:gs pos="0">
                    <a:schemeClr val="tx1"/>
                  </a:gs>
                  <a:gs pos="100000">
                    <a:schemeClr val="tx1"/>
                  </a:gs>
                </a:gsLst>
                <a:lin ang="0" scaled="0"/>
              </a:gradFill>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11CC1AF-102D-4D00-A9AC-E56229C9D96F}"/>
                  </a:ext>
                </a:extLst>
              </p:cNvPr>
              <p:cNvSpPr/>
              <p:nvPr/>
            </p:nvSpPr>
            <p:spPr>
              <a:xfrm>
                <a:off x="1008410" y="1260530"/>
                <a:ext cx="10229191" cy="866199"/>
              </a:xfrm>
              <a:prstGeom prst="rect">
                <a:avLst/>
              </a:prstGeom>
            </p:spPr>
            <p:txBody>
              <a:bodyPr wrap="square">
                <a:spAutoFit/>
              </a:bodyPr>
              <a:lstStyle/>
              <a:p>
                <a:pPr algn="ctr">
                  <a:spcAft>
                    <a:spcPts val="1200"/>
                  </a:spcAft>
                </a:pPr>
                <a14:m>
                  <m:oMath xmlns:m="http://schemas.openxmlformats.org/officeDocument/2006/math">
                    <m:acc>
                      <m:accPr>
                        <m:chr m:val="̂"/>
                        <m:ctrlPr>
                          <a:rPr lang="az-Cyrl-AZ" altLang="zh-CN" sz="2800" i="1" dirty="0" smtClean="0">
                            <a:gradFill>
                              <a:gsLst>
                                <a:gs pos="0">
                                  <a:schemeClr val="tx1"/>
                                </a:gs>
                                <a:gs pos="100000">
                                  <a:schemeClr val="tx1"/>
                                </a:gs>
                              </a:gsLst>
                              <a:lin ang="0" scaled="0"/>
                            </a:gradFill>
                            <a:latin typeface="Cambria Math" panose="02040503050406030204" pitchFamily="18" charset="0"/>
                          </a:rPr>
                        </m:ctrlPr>
                      </m:accPr>
                      <m:e>
                        <m:sSup>
                          <m:sSupPr>
                            <m:ctrlPr>
                              <a:rPr lang="az-Cyrl-AZ" altLang="zh-CN" sz="2800" i="1" dirty="0" smtClean="0">
                                <a:gradFill>
                                  <a:gsLst>
                                    <a:gs pos="0">
                                      <a:schemeClr val="tx1"/>
                                    </a:gs>
                                    <a:gs pos="100000">
                                      <a:schemeClr val="tx1"/>
                                    </a:gs>
                                  </a:gsLst>
                                  <a:lin ang="0" scaled="0"/>
                                </a:gradFill>
                                <a:latin typeface="Cambria Math" panose="02040503050406030204" pitchFamily="18" charset="0"/>
                              </a:rPr>
                            </m:ctrlPr>
                          </m:sSupPr>
                          <m:e>
                            <m:r>
                              <a:rPr lang="az-Cyrl-AZ" altLang="zh-CN" sz="2800" dirty="0">
                                <a:gradFill>
                                  <a:gsLst>
                                    <a:gs pos="0">
                                      <a:schemeClr val="tx1"/>
                                    </a:gs>
                                    <a:gs pos="100000">
                                      <a:schemeClr val="tx1"/>
                                    </a:gs>
                                  </a:gsLst>
                                  <a:lin ang="0" scaled="0"/>
                                </a:gradFill>
                                <a:latin typeface="Cambria Math" panose="02040503050406030204" pitchFamily="18" charset="0"/>
                              </a:rPr>
                              <m:t>ф</m:t>
                            </m:r>
                          </m:e>
                          <m:sup>
                            <m:r>
                              <a:rPr lang="en-US" altLang="zh-CN" sz="2800" b="0" i="1" dirty="0" smtClean="0">
                                <a:gradFill>
                                  <a:gsLst>
                                    <a:gs pos="0">
                                      <a:schemeClr val="tx1"/>
                                    </a:gs>
                                    <a:gs pos="100000">
                                      <a:schemeClr val="tx1"/>
                                    </a:gs>
                                  </a:gsLst>
                                  <a:lin ang="0" scaled="0"/>
                                </a:gradFill>
                                <a:latin typeface="Cambria Math" panose="02040503050406030204" pitchFamily="18" charset="0"/>
                              </a:rPr>
                              <m:t>′</m:t>
                            </m:r>
                          </m:sup>
                        </m:sSup>
                      </m:e>
                    </m:acc>
                    <m:r>
                      <a:rPr lang="az-Cyrl-AZ" altLang="zh-CN" sz="2800" i="1" dirty="0" smtClean="0">
                        <a:gradFill>
                          <a:gsLst>
                            <a:gs pos="0">
                              <a:schemeClr val="tx1"/>
                            </a:gs>
                            <a:gs pos="100000">
                              <a:schemeClr val="tx1"/>
                            </a:gs>
                          </a:gsLst>
                          <a:lin ang="0" scaled="0"/>
                        </a:gradFill>
                        <a:latin typeface="Cambria Math" panose="02040503050406030204" pitchFamily="18" charset="0"/>
                      </a:rPr>
                      <m:t> </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oMath>
                </a14:m>
                <a:r>
                  <a:rPr lang="en-US" altLang="zh-CN" sz="2800" i="1" dirty="0">
                    <a:gradFill>
                      <a:gsLst>
                        <a:gs pos="0">
                          <a:schemeClr val="tx1"/>
                        </a:gs>
                        <a:gs pos="100000">
                          <a:schemeClr val="tx1"/>
                        </a:gs>
                      </a:gsLst>
                      <a:lin ang="0" scaled="0"/>
                    </a:gradFill>
                    <a:latin typeface="Gill Sans Light"/>
                  </a:rPr>
                  <a:t> =    </a:t>
                </a:r>
                <a14:m>
                  <m:oMath xmlns:m="http://schemas.openxmlformats.org/officeDocument/2006/math">
                    <m:r>
                      <a:rPr lang="en-US" altLang="zh-CN" sz="2800" b="0" i="0" dirty="0" smtClean="0">
                        <a:gradFill>
                          <a:gsLst>
                            <a:gs pos="0">
                              <a:schemeClr val="tx1"/>
                            </a:gs>
                            <a:gs pos="100000">
                              <a:schemeClr val="tx1"/>
                            </a:gs>
                          </a:gsLst>
                          <a:lin ang="0" scaled="0"/>
                        </a:gradFill>
                        <a:latin typeface="Cambria Math" panose="02040503050406030204" pitchFamily="18" charset="0"/>
                      </a:rPr>
                      <m:t> </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oMath>
                </a14:m>
                <a:r>
                  <a:rPr lang="en-US" altLang="zh-CN" sz="2800" i="1" dirty="0">
                    <a:gradFill>
                      <a:gsLst>
                        <a:gs pos="0">
                          <a:schemeClr val="tx1"/>
                        </a:gs>
                        <a:gs pos="100000">
                          <a:schemeClr val="tx1"/>
                        </a:gs>
                      </a:gsLst>
                      <a:lin ang="0" scaled="0"/>
                    </a:gradFill>
                    <a:latin typeface="Gill Sans Light"/>
                  </a:rPr>
                  <a:t>    </a:t>
                </a:r>
                <a:r>
                  <a:rPr lang="en-US" altLang="zh-CN" sz="2800" dirty="0">
                    <a:gradFill>
                      <a:gsLst>
                        <a:gs pos="0">
                          <a:schemeClr val="tx1"/>
                        </a:gs>
                        <a:gs pos="100000">
                          <a:schemeClr val="tx1"/>
                        </a:gs>
                      </a:gsLst>
                      <a:lin ang="0" scaled="0"/>
                    </a:gradFill>
                    <a:latin typeface="Gill Sans Light"/>
                  </a:rPr>
                  <a:t>+     </a:t>
                </a:r>
                <a14:m>
                  <m:oMath xmlns:m="http://schemas.openxmlformats.org/officeDocument/2006/math">
                    <m:f>
                      <m:fPr>
                        <m:ctrlPr>
                          <a:rPr lang="en-US" altLang="zh-CN" sz="2800" i="1" smtClean="0">
                            <a:gradFill>
                              <a:gsLst>
                                <a:gs pos="0">
                                  <a:schemeClr val="tx1"/>
                                </a:gs>
                                <a:gs pos="100000">
                                  <a:schemeClr val="tx1"/>
                                </a:gs>
                              </a:gsLst>
                              <a:lin ang="0" scaled="0"/>
                            </a:gradFill>
                            <a:latin typeface="Cambria Math" panose="02040503050406030204" pitchFamily="18" charset="0"/>
                          </a:rPr>
                        </m:ctrlPr>
                      </m:fPr>
                      <m:num>
                        <m:nary>
                          <m:naryPr>
                            <m:chr m:val="∑"/>
                            <m:limLoc m:val="subSup"/>
                            <m:ctrlPr>
                              <a:rPr lang="en-US" altLang="zh-CN" sz="2800" i="1" smtClean="0">
                                <a:gradFill>
                                  <a:gsLst>
                                    <a:gs pos="0">
                                      <a:schemeClr val="tx1"/>
                                    </a:gs>
                                    <a:gs pos="100000">
                                      <a:schemeClr val="tx1"/>
                                    </a:gs>
                                  </a:gsLst>
                                  <a:lin ang="0" scaled="0"/>
                                </a:gradFill>
                                <a:latin typeface="Cambria Math" panose="02040503050406030204" pitchFamily="18" charset="0"/>
                              </a:rPr>
                            </m:ctrlPr>
                          </m:naryPr>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b="0" i="0" dirty="0" smtClean="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r>
                              <a:rPr lang="en-US" altLang="zh-CN" sz="2800" b="0" i="1" dirty="0" smtClean="0">
                                <a:gradFill>
                                  <a:gsLst>
                                    <a:gs pos="0">
                                      <a:schemeClr val="tx1"/>
                                    </a:gs>
                                    <a:gs pos="100000">
                                      <a:schemeClr val="tx1"/>
                                    </a:gs>
                                  </a:gsLst>
                                  <a:lin ang="0" scaled="0"/>
                                </a:gradFill>
                                <a:latin typeface="Cambria Math" panose="02040503050406030204" pitchFamily="18" charset="0"/>
                              </a:rPr>
                              <m:t>=1,</m:t>
                            </m:r>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r>
                              <a:rPr lang="en-US" altLang="zh-CN" sz="2800" i="1" dirty="0" smtClean="0">
                                <a:gradFill>
                                  <a:gsLst>
                                    <a:gs pos="0">
                                      <a:schemeClr val="tx1"/>
                                    </a:gs>
                                    <a:gs pos="100000">
                                      <a:schemeClr val="tx1"/>
                                    </a:gs>
                                  </a:gsLst>
                                  <a:lin ang="0" scaled="0"/>
                                </a:gradFill>
                                <a:latin typeface="Cambria Math" panose="02040503050406030204" pitchFamily="18" charset="0"/>
                                <a:ea typeface="Cambria Math" panose="02040503050406030204" pitchFamily="18" charset="0"/>
                              </a:rPr>
                              <m:t>≠</m:t>
                            </m:r>
                            <m:r>
                              <a:rPr lang="en-US" altLang="zh-CN" sz="2800" b="0" i="1" dirty="0" smtClean="0">
                                <a:gradFill>
                                  <a:gsLst>
                                    <a:gs pos="0">
                                      <a:schemeClr val="tx1"/>
                                    </a:gs>
                                    <a:gs pos="100000">
                                      <a:schemeClr val="tx1"/>
                                    </a:gs>
                                  </a:gsLst>
                                  <a:lin ang="0" scaled="0"/>
                                </a:gradFill>
                                <a:latin typeface="Cambria Math" panose="02040503050406030204" pitchFamily="18" charset="0"/>
                                <a:ea typeface="Cambria Math" panose="02040503050406030204" pitchFamily="18" charset="0"/>
                              </a:rPr>
                              <m:t>𝑠</m:t>
                            </m:r>
                          </m:sub>
                          <m:sup>
                            <m:r>
                              <a:rPr lang="en-US" altLang="zh-CN" sz="2800" b="0" i="1" smtClean="0">
                                <a:gradFill>
                                  <a:gsLst>
                                    <a:gs pos="0">
                                      <a:schemeClr val="tx1"/>
                                    </a:gs>
                                    <a:gs pos="100000">
                                      <a:schemeClr val="tx1"/>
                                    </a:gs>
                                  </a:gsLst>
                                  <a:lin ang="0" scaled="0"/>
                                </a:gradFill>
                                <a:latin typeface="Cambria Math" panose="02040503050406030204" pitchFamily="18" charset="0"/>
                              </a:rPr>
                              <m:t>𝑛</m:t>
                            </m:r>
                          </m:sup>
                          <m:e>
                            <m:r>
                              <a:rPr lang="en-US" altLang="zh-CN" sz="2800" b="0" i="1" smtClean="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800" b="0" i="0" dirty="0" smtClean="0">
                                    <a:gradFill>
                                      <a:gsLst>
                                        <a:gs pos="0">
                                          <a:schemeClr val="tx1"/>
                                        </a:gs>
                                        <a:gs pos="100000">
                                          <a:schemeClr val="tx1"/>
                                        </a:gs>
                                      </a:gsLst>
                                      <a:lin ang="0" scaled="0"/>
                                    </a:gradFill>
                                    <a:latin typeface="Cambria Math" panose="02040503050406030204" pitchFamily="18" charset="0"/>
                                  </a:rPr>
                                  <m:t>k</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sub>
                            </m:sSub>
                            <m:r>
                              <a:rPr lang="en-US" altLang="zh-CN" sz="2800" b="0" i="1" dirty="0" smtClean="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sub>
                            </m:sSub>
                            <m:r>
                              <a:rPr lang="en-US" altLang="zh-CN" sz="2800" b="0" i="1" smtClean="0">
                                <a:gradFill>
                                  <a:gsLst>
                                    <a:gs pos="0">
                                      <a:schemeClr val="tx1"/>
                                    </a:gs>
                                    <a:gs pos="100000">
                                      <a:schemeClr val="tx1"/>
                                    </a:gs>
                                  </a:gsLst>
                                  <a:lin ang="0" scaled="0"/>
                                </a:gradFill>
                                <a:latin typeface="Cambria Math" panose="02040503050406030204" pitchFamily="18" charset="0"/>
                              </a:rPr>
                              <m:t>)</m:t>
                            </m:r>
                          </m:e>
                        </m:nary>
                      </m:num>
                      <m:den>
                        <m:r>
                          <a:rPr lang="en-US" altLang="zh-CN" sz="2800" b="0" i="1" smtClean="0">
                            <a:gradFill>
                              <a:gsLst>
                                <a:gs pos="0">
                                  <a:schemeClr val="tx1"/>
                                </a:gs>
                                <a:gs pos="100000">
                                  <a:schemeClr val="tx1"/>
                                </a:gs>
                              </a:gsLst>
                              <a:lin ang="0" scaled="0"/>
                            </a:gradFill>
                            <a:latin typeface="Cambria Math" panose="02040503050406030204" pitchFamily="18" charset="0"/>
                          </a:rPr>
                          <m:t>𝑛</m:t>
                        </m:r>
                        <m:r>
                          <a:rPr lang="en-US" altLang="zh-CN" sz="2800" b="0" i="1" smtClean="0">
                            <a:gradFill>
                              <a:gsLst>
                                <a:gs pos="0">
                                  <a:schemeClr val="tx1"/>
                                </a:gs>
                                <a:gs pos="100000">
                                  <a:schemeClr val="tx1"/>
                                </a:gs>
                              </a:gsLst>
                              <a:lin ang="0" scaled="0"/>
                            </a:gradFill>
                            <a:latin typeface="Cambria Math" panose="02040503050406030204" pitchFamily="18" charset="0"/>
                          </a:rPr>
                          <m:t>−1</m:t>
                        </m:r>
                      </m:den>
                    </m:f>
                  </m:oMath>
                </a14:m>
                <a:endParaRPr lang="zh-CN" altLang="en-US" sz="2800" dirty="0">
                  <a:gradFill>
                    <a:gsLst>
                      <a:gs pos="0">
                        <a:schemeClr val="tx1"/>
                      </a:gs>
                      <a:gs pos="100000">
                        <a:schemeClr val="tx1"/>
                      </a:gs>
                    </a:gsLst>
                    <a:lin ang="0" scaled="0"/>
                  </a:gradFill>
                  <a:latin typeface="Gill Sans Light"/>
                </a:endParaRPr>
              </a:p>
            </p:txBody>
          </p:sp>
        </mc:Choice>
        <mc:Fallback xmlns="">
          <p:sp>
            <p:nvSpPr>
              <p:cNvPr id="6" name="矩形 5">
                <a:extLst>
                  <a:ext uri="{FF2B5EF4-FFF2-40B4-BE49-F238E27FC236}">
                    <a16:creationId xmlns:a16="http://schemas.microsoft.com/office/drawing/2014/main" id="{211CC1AF-102D-4D00-A9AC-E56229C9D96F}"/>
                  </a:ext>
                </a:extLst>
              </p:cNvPr>
              <p:cNvSpPr>
                <a:spLocks noRot="1" noChangeAspect="1" noMove="1" noResize="1" noEditPoints="1" noAdjustHandles="1" noChangeArrowheads="1" noChangeShapeType="1" noTextEdit="1"/>
              </p:cNvSpPr>
              <p:nvPr/>
            </p:nvSpPr>
            <p:spPr>
              <a:xfrm>
                <a:off x="1008410" y="1260530"/>
                <a:ext cx="10229191" cy="866199"/>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645E136-DE00-4BC7-AE52-AC6D7419B076}"/>
              </a:ext>
            </a:extLst>
          </p:cNvPr>
          <p:cNvSpPr txBox="1"/>
          <p:nvPr/>
        </p:nvSpPr>
        <p:spPr>
          <a:xfrm>
            <a:off x="7114991" y="2990533"/>
            <a:ext cx="2124325"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400" dirty="0">
                <a:solidFill>
                  <a:schemeClr val="accent1">
                    <a:lumMod val="75000"/>
                  </a:schemeClr>
                </a:solidFill>
                <a:latin typeface="Gill Sans Light"/>
              </a:rPr>
              <a:t>Linear Estimate</a:t>
            </a:r>
            <a:endParaRPr lang="zh-CN" altLang="en-US" sz="2400" dirty="0">
              <a:solidFill>
                <a:schemeClr val="accent1">
                  <a:lumMod val="75000"/>
                </a:schemeClr>
              </a:solidFill>
              <a:latin typeface="Gill Sans Light"/>
            </a:endParaRPr>
          </a:p>
          <a:p>
            <a:pPr algn="l"/>
            <a:endParaRPr lang="zh-CN" altLang="en-US" sz="2400" dirty="0">
              <a:solidFill>
                <a:schemeClr val="accent1">
                  <a:lumMod val="75000"/>
                </a:schemeClr>
              </a:solidFill>
              <a:latin typeface="Gill Sans Light"/>
            </a:endParaRPr>
          </a:p>
        </p:txBody>
      </p:sp>
      <p:sp>
        <p:nvSpPr>
          <p:cNvPr id="17" name="文本框 16">
            <a:extLst>
              <a:ext uri="{FF2B5EF4-FFF2-40B4-BE49-F238E27FC236}">
                <a16:creationId xmlns:a16="http://schemas.microsoft.com/office/drawing/2014/main" id="{B906ABCD-8E3E-4EF6-A4DE-6C8BA614992F}"/>
              </a:ext>
            </a:extLst>
          </p:cNvPr>
          <p:cNvSpPr txBox="1"/>
          <p:nvPr/>
        </p:nvSpPr>
        <p:spPr>
          <a:xfrm>
            <a:off x="3795908" y="2990533"/>
            <a:ext cx="243071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rtlCol="0" anchor="ctr">
            <a:spAutoFit/>
          </a:bodyPr>
          <a:lstStyle/>
          <a:p>
            <a:r>
              <a:rPr lang="en-US" altLang="zh-CN" sz="2400" dirty="0">
                <a:solidFill>
                  <a:schemeClr val="accent1">
                    <a:lumMod val="75000"/>
                  </a:schemeClr>
                </a:solidFill>
                <a:latin typeface="Gill Sans Light"/>
              </a:rPr>
              <a:t>Baseline PiB DVR</a:t>
            </a:r>
            <a:endParaRPr lang="zh-CN" altLang="en-US" sz="2400" dirty="0">
              <a:solidFill>
                <a:schemeClr val="accent1">
                  <a:lumMod val="75000"/>
                </a:schemeClr>
              </a:solidFill>
              <a:latin typeface="Gill Sans Light"/>
            </a:endParaRPr>
          </a:p>
          <a:p>
            <a:pPr algn="l"/>
            <a:endParaRPr lang="zh-CN" altLang="en-US" sz="2400" dirty="0">
              <a:solidFill>
                <a:schemeClr val="accent1">
                  <a:lumMod val="75000"/>
                </a:schemeClr>
              </a:solidFill>
              <a:latin typeface="Gill Sans Light"/>
            </a:endParaRPr>
          </a:p>
        </p:txBody>
      </p:sp>
      <p:sp>
        <p:nvSpPr>
          <p:cNvPr id="3" name="箭头: 上 2">
            <a:extLst>
              <a:ext uri="{FF2B5EF4-FFF2-40B4-BE49-F238E27FC236}">
                <a16:creationId xmlns:a16="http://schemas.microsoft.com/office/drawing/2014/main" id="{08313EEB-BF8E-4E28-8AFC-3C809C4DA38E}"/>
              </a:ext>
            </a:extLst>
          </p:cNvPr>
          <p:cNvSpPr/>
          <p:nvPr/>
        </p:nvSpPr>
        <p:spPr>
          <a:xfrm>
            <a:off x="4728635" y="2234263"/>
            <a:ext cx="282632" cy="5512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上 6">
            <a:extLst>
              <a:ext uri="{FF2B5EF4-FFF2-40B4-BE49-F238E27FC236}">
                <a16:creationId xmlns:a16="http://schemas.microsoft.com/office/drawing/2014/main" id="{ACD09D1D-64D0-4D2F-B20A-6A6AE6B2B50F}"/>
              </a:ext>
            </a:extLst>
          </p:cNvPr>
          <p:cNvSpPr/>
          <p:nvPr/>
        </p:nvSpPr>
        <p:spPr>
          <a:xfrm>
            <a:off x="8035837" y="2232707"/>
            <a:ext cx="282632" cy="5528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音频 7">
            <a:hlinkClick r:id="" action="ppaction://media"/>
            <a:extLst>
              <a:ext uri="{FF2B5EF4-FFF2-40B4-BE49-F238E27FC236}">
                <a16:creationId xmlns:a16="http://schemas.microsoft.com/office/drawing/2014/main" id="{26E1AF3C-DEA2-4D50-BD91-20C39E4CFC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3327325"/>
      </p:ext>
    </p:extLst>
  </p:cSld>
  <p:clrMapOvr>
    <a:masterClrMapping/>
  </p:clrMapOvr>
  <p:transition spd="med" advTm="103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游戏机&#10;&#10;描述已自动生成">
            <a:extLst>
              <a:ext uri="{FF2B5EF4-FFF2-40B4-BE49-F238E27FC236}">
                <a16:creationId xmlns:a16="http://schemas.microsoft.com/office/drawing/2014/main" id="{9CE1D508-1C1F-4860-B979-CEB9D380DE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925" y="2300412"/>
            <a:ext cx="10381676" cy="4009796"/>
          </a:xfrm>
          <a:prstGeom prst="rect">
            <a:avLst/>
          </a:prstGeom>
        </p:spPr>
      </p:pic>
      <p:sp>
        <p:nvSpPr>
          <p:cNvPr id="2" name="INVERTIBLE NEURAL NETWORK">
            <a:extLst>
              <a:ext uri="{FF2B5EF4-FFF2-40B4-BE49-F238E27FC236}">
                <a16:creationId xmlns:a16="http://schemas.microsoft.com/office/drawing/2014/main" id="{805ED514-EECD-41DB-B76B-5234D57BFB8B}"/>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INFERENCE BASED ON LINEAR ESTIMATE</a:t>
            </a:r>
            <a:endParaRPr lang="en-US" sz="3200" kern="0" dirty="0">
              <a:gradFill>
                <a:gsLst>
                  <a:gs pos="0">
                    <a:schemeClr val="tx1"/>
                  </a:gs>
                  <a:gs pos="100000">
                    <a:schemeClr val="tx1"/>
                  </a:gs>
                </a:gsLst>
                <a:lin ang="0" scaled="0"/>
              </a:gradFill>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11CC1AF-102D-4D00-A9AC-E56229C9D96F}"/>
                  </a:ext>
                </a:extLst>
              </p:cNvPr>
              <p:cNvSpPr/>
              <p:nvPr/>
            </p:nvSpPr>
            <p:spPr>
              <a:xfrm>
                <a:off x="1008410" y="1260530"/>
                <a:ext cx="10229191" cy="866199"/>
              </a:xfrm>
              <a:prstGeom prst="rect">
                <a:avLst/>
              </a:prstGeom>
            </p:spPr>
            <p:txBody>
              <a:bodyPr wrap="square">
                <a:spAutoFit/>
              </a:bodyPr>
              <a:lstStyle/>
              <a:p>
                <a:pPr algn="ctr">
                  <a:spcAft>
                    <a:spcPts val="1200"/>
                  </a:spcAft>
                </a:pPr>
                <a14:m>
                  <m:oMath xmlns:m="http://schemas.openxmlformats.org/officeDocument/2006/math">
                    <m:acc>
                      <m:accPr>
                        <m:chr m:val="̂"/>
                        <m:ctrlPr>
                          <a:rPr lang="az-Cyrl-AZ" altLang="zh-CN" sz="2800" i="1" dirty="0" smtClean="0">
                            <a:gradFill>
                              <a:gsLst>
                                <a:gs pos="0">
                                  <a:schemeClr val="tx1"/>
                                </a:gs>
                                <a:gs pos="100000">
                                  <a:schemeClr val="tx1"/>
                                </a:gs>
                              </a:gsLst>
                              <a:lin ang="0" scaled="0"/>
                            </a:gradFill>
                            <a:latin typeface="Cambria Math" panose="02040503050406030204" pitchFamily="18" charset="0"/>
                          </a:rPr>
                        </m:ctrlPr>
                      </m:accPr>
                      <m:e>
                        <m:sSup>
                          <m:sSupPr>
                            <m:ctrlPr>
                              <a:rPr lang="az-Cyrl-AZ" altLang="zh-CN" sz="2800" i="1" dirty="0" smtClean="0">
                                <a:gradFill>
                                  <a:gsLst>
                                    <a:gs pos="0">
                                      <a:schemeClr val="tx1"/>
                                    </a:gs>
                                    <a:gs pos="100000">
                                      <a:schemeClr val="tx1"/>
                                    </a:gs>
                                  </a:gsLst>
                                  <a:lin ang="0" scaled="0"/>
                                </a:gradFill>
                                <a:latin typeface="Cambria Math" panose="02040503050406030204" pitchFamily="18" charset="0"/>
                              </a:rPr>
                            </m:ctrlPr>
                          </m:sSupPr>
                          <m:e>
                            <m:r>
                              <a:rPr lang="az-Cyrl-AZ" altLang="zh-CN" sz="2800" dirty="0">
                                <a:gradFill>
                                  <a:gsLst>
                                    <a:gs pos="0">
                                      <a:schemeClr val="tx1"/>
                                    </a:gs>
                                    <a:gs pos="100000">
                                      <a:schemeClr val="tx1"/>
                                    </a:gs>
                                  </a:gsLst>
                                  <a:lin ang="0" scaled="0"/>
                                </a:gradFill>
                                <a:latin typeface="Cambria Math" panose="02040503050406030204" pitchFamily="18" charset="0"/>
                              </a:rPr>
                              <m:t>ф</m:t>
                            </m:r>
                          </m:e>
                          <m:sup>
                            <m:r>
                              <a:rPr lang="en-US" altLang="zh-CN" sz="2800" b="0" i="1" dirty="0" smtClean="0">
                                <a:gradFill>
                                  <a:gsLst>
                                    <a:gs pos="0">
                                      <a:schemeClr val="tx1"/>
                                    </a:gs>
                                    <a:gs pos="100000">
                                      <a:schemeClr val="tx1"/>
                                    </a:gs>
                                  </a:gsLst>
                                  <a:lin ang="0" scaled="0"/>
                                </a:gradFill>
                                <a:latin typeface="Cambria Math" panose="02040503050406030204" pitchFamily="18" charset="0"/>
                              </a:rPr>
                              <m:t>′</m:t>
                            </m:r>
                          </m:sup>
                        </m:sSup>
                      </m:e>
                    </m:acc>
                    <m:r>
                      <a:rPr lang="az-Cyrl-AZ" altLang="zh-CN" sz="2800" i="1" dirty="0" smtClean="0">
                        <a:gradFill>
                          <a:gsLst>
                            <a:gs pos="0">
                              <a:schemeClr val="tx1"/>
                            </a:gs>
                            <a:gs pos="100000">
                              <a:schemeClr val="tx1"/>
                            </a:gs>
                          </a:gsLst>
                          <a:lin ang="0" scaled="0"/>
                        </a:gradFill>
                        <a:latin typeface="Cambria Math" panose="02040503050406030204" pitchFamily="18" charset="0"/>
                      </a:rPr>
                      <m:t> </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oMath>
                </a14:m>
                <a:r>
                  <a:rPr lang="en-US" altLang="zh-CN" sz="2800" i="1" dirty="0">
                    <a:gradFill>
                      <a:gsLst>
                        <a:gs pos="0">
                          <a:schemeClr val="tx1"/>
                        </a:gs>
                        <a:gs pos="100000">
                          <a:schemeClr val="tx1"/>
                        </a:gs>
                      </a:gsLst>
                      <a:lin ang="0" scaled="0"/>
                    </a:gradFill>
                    <a:latin typeface="Gill Sans Light"/>
                  </a:rPr>
                  <a:t> =    </a:t>
                </a:r>
                <a14:m>
                  <m:oMath xmlns:m="http://schemas.openxmlformats.org/officeDocument/2006/math">
                    <m:r>
                      <a:rPr lang="en-US" altLang="zh-CN" sz="2800" b="0" i="0" dirty="0" smtClean="0">
                        <a:gradFill>
                          <a:gsLst>
                            <a:gs pos="0">
                              <a:schemeClr val="tx1"/>
                            </a:gs>
                            <a:gs pos="100000">
                              <a:schemeClr val="tx1"/>
                            </a:gs>
                          </a:gsLst>
                          <a:lin ang="0" scaled="0"/>
                        </a:gradFill>
                        <a:latin typeface="Cambria Math" panose="02040503050406030204" pitchFamily="18" charset="0"/>
                      </a:rPr>
                      <m:t> </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oMath>
                </a14:m>
                <a:r>
                  <a:rPr lang="en-US" altLang="zh-CN" sz="2800" i="1" dirty="0">
                    <a:gradFill>
                      <a:gsLst>
                        <a:gs pos="0">
                          <a:schemeClr val="tx1"/>
                        </a:gs>
                        <a:gs pos="100000">
                          <a:schemeClr val="tx1"/>
                        </a:gs>
                      </a:gsLst>
                      <a:lin ang="0" scaled="0"/>
                    </a:gradFill>
                    <a:latin typeface="Gill Sans Light"/>
                  </a:rPr>
                  <a:t>    </a:t>
                </a:r>
                <a:r>
                  <a:rPr lang="en-US" altLang="zh-CN" sz="2800" dirty="0">
                    <a:gradFill>
                      <a:gsLst>
                        <a:gs pos="0">
                          <a:schemeClr val="tx1"/>
                        </a:gs>
                        <a:gs pos="100000">
                          <a:schemeClr val="tx1"/>
                        </a:gs>
                      </a:gsLst>
                      <a:lin ang="0" scaled="0"/>
                    </a:gradFill>
                    <a:latin typeface="Gill Sans Light"/>
                  </a:rPr>
                  <a:t>+     </a:t>
                </a:r>
                <a14:m>
                  <m:oMath xmlns:m="http://schemas.openxmlformats.org/officeDocument/2006/math">
                    <m:f>
                      <m:fPr>
                        <m:ctrlPr>
                          <a:rPr lang="en-US" altLang="zh-CN" sz="2800" i="1" smtClean="0">
                            <a:gradFill>
                              <a:gsLst>
                                <a:gs pos="0">
                                  <a:schemeClr val="tx1"/>
                                </a:gs>
                                <a:gs pos="100000">
                                  <a:schemeClr val="tx1"/>
                                </a:gs>
                              </a:gsLst>
                              <a:lin ang="0" scaled="0"/>
                            </a:gradFill>
                            <a:latin typeface="Cambria Math" panose="02040503050406030204" pitchFamily="18" charset="0"/>
                          </a:rPr>
                        </m:ctrlPr>
                      </m:fPr>
                      <m:num>
                        <m:nary>
                          <m:naryPr>
                            <m:chr m:val="∑"/>
                            <m:limLoc m:val="subSup"/>
                            <m:ctrlPr>
                              <a:rPr lang="en-US" altLang="zh-CN" sz="2800" i="1" smtClean="0">
                                <a:gradFill>
                                  <a:gsLst>
                                    <a:gs pos="0">
                                      <a:schemeClr val="tx1"/>
                                    </a:gs>
                                    <a:gs pos="100000">
                                      <a:schemeClr val="tx1"/>
                                    </a:gs>
                                  </a:gsLst>
                                  <a:lin ang="0" scaled="0"/>
                                </a:gradFill>
                                <a:latin typeface="Cambria Math" panose="02040503050406030204" pitchFamily="18" charset="0"/>
                              </a:rPr>
                            </m:ctrlPr>
                          </m:naryPr>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b="0" i="0" dirty="0" smtClean="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r>
                              <a:rPr lang="en-US" altLang="zh-CN" sz="2800" b="0" i="1" dirty="0" smtClean="0">
                                <a:gradFill>
                                  <a:gsLst>
                                    <a:gs pos="0">
                                      <a:schemeClr val="tx1"/>
                                    </a:gs>
                                    <a:gs pos="100000">
                                      <a:schemeClr val="tx1"/>
                                    </a:gs>
                                  </a:gsLst>
                                  <a:lin ang="0" scaled="0"/>
                                </a:gradFill>
                                <a:latin typeface="Cambria Math" panose="02040503050406030204" pitchFamily="18" charset="0"/>
                              </a:rPr>
                              <m:t>=1,</m:t>
                            </m:r>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r>
                              <a:rPr lang="en-US" altLang="zh-CN" sz="2800" i="1" dirty="0" smtClean="0">
                                <a:gradFill>
                                  <a:gsLst>
                                    <a:gs pos="0">
                                      <a:schemeClr val="tx1"/>
                                    </a:gs>
                                    <a:gs pos="100000">
                                      <a:schemeClr val="tx1"/>
                                    </a:gs>
                                  </a:gsLst>
                                  <a:lin ang="0" scaled="0"/>
                                </a:gradFill>
                                <a:latin typeface="Cambria Math" panose="02040503050406030204" pitchFamily="18" charset="0"/>
                                <a:ea typeface="Cambria Math" panose="02040503050406030204" pitchFamily="18" charset="0"/>
                              </a:rPr>
                              <m:t>≠</m:t>
                            </m:r>
                            <m:r>
                              <a:rPr lang="en-US" altLang="zh-CN" sz="2800" b="0" i="1" dirty="0" smtClean="0">
                                <a:gradFill>
                                  <a:gsLst>
                                    <a:gs pos="0">
                                      <a:schemeClr val="tx1"/>
                                    </a:gs>
                                    <a:gs pos="100000">
                                      <a:schemeClr val="tx1"/>
                                    </a:gs>
                                  </a:gsLst>
                                  <a:lin ang="0" scaled="0"/>
                                </a:gradFill>
                                <a:latin typeface="Cambria Math" panose="02040503050406030204" pitchFamily="18" charset="0"/>
                                <a:ea typeface="Cambria Math" panose="02040503050406030204" pitchFamily="18" charset="0"/>
                              </a:rPr>
                              <m:t>𝑠</m:t>
                            </m:r>
                          </m:sub>
                          <m:sup>
                            <m:r>
                              <a:rPr lang="en-US" altLang="zh-CN" sz="2800" b="0" i="1" smtClean="0">
                                <a:gradFill>
                                  <a:gsLst>
                                    <a:gs pos="0">
                                      <a:schemeClr val="tx1"/>
                                    </a:gs>
                                    <a:gs pos="100000">
                                      <a:schemeClr val="tx1"/>
                                    </a:gs>
                                  </a:gsLst>
                                  <a:lin ang="0" scaled="0"/>
                                </a:gradFill>
                                <a:latin typeface="Cambria Math" panose="02040503050406030204" pitchFamily="18" charset="0"/>
                              </a:rPr>
                              <m:t>𝑛</m:t>
                            </m:r>
                          </m:sup>
                          <m:e>
                            <m:r>
                              <a:rPr lang="en-US" altLang="zh-CN" sz="2800" b="0" i="1" smtClean="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800" b="0" i="0" dirty="0" smtClean="0">
                                    <a:gradFill>
                                      <a:gsLst>
                                        <a:gs pos="0">
                                          <a:schemeClr val="tx1"/>
                                        </a:gs>
                                        <a:gs pos="100000">
                                          <a:schemeClr val="tx1"/>
                                        </a:gs>
                                      </a:gsLst>
                                      <a:lin ang="0" scaled="0"/>
                                    </a:gradFill>
                                    <a:latin typeface="Cambria Math" panose="02040503050406030204" pitchFamily="18" charset="0"/>
                                  </a:rPr>
                                  <m:t>k</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sub>
                            </m:sSub>
                            <m:r>
                              <a:rPr lang="en-US" altLang="zh-CN" sz="2800" b="0" i="1" dirty="0" smtClean="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1</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m:rPr>
                                        <m:sty m:val="p"/>
                                      </m:rPr>
                                      <a:rPr lang="en-US" altLang="zh-CN" sz="2800" dirty="0">
                                        <a:gradFill>
                                          <a:gsLst>
                                            <a:gs pos="0">
                                              <a:schemeClr val="tx1"/>
                                            </a:gs>
                                            <a:gs pos="100000">
                                              <a:schemeClr val="tx1"/>
                                            </a:gs>
                                          </a:gsLst>
                                          <a:lin ang="0" scaled="0"/>
                                        </a:gradFill>
                                        <a:latin typeface="Cambria Math" panose="02040503050406030204" pitchFamily="18" charset="0"/>
                                      </a:rPr>
                                      <m:t>s</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sub>
                            </m:sSub>
                            <m:r>
                              <a:rPr lang="en-US" altLang="zh-CN" sz="2800" b="0" i="1" smtClean="0">
                                <a:gradFill>
                                  <a:gsLst>
                                    <a:gs pos="0">
                                      <a:schemeClr val="tx1"/>
                                    </a:gs>
                                    <a:gs pos="100000">
                                      <a:schemeClr val="tx1"/>
                                    </a:gs>
                                  </a:gsLst>
                                  <a:lin ang="0" scaled="0"/>
                                </a:gradFill>
                                <a:latin typeface="Cambria Math" panose="02040503050406030204" pitchFamily="18" charset="0"/>
                              </a:rPr>
                              <m:t>)</m:t>
                            </m:r>
                          </m:e>
                        </m:nary>
                      </m:num>
                      <m:den>
                        <m:r>
                          <a:rPr lang="en-US" altLang="zh-CN" sz="2800" b="0" i="1" smtClean="0">
                            <a:gradFill>
                              <a:gsLst>
                                <a:gs pos="0">
                                  <a:schemeClr val="tx1"/>
                                </a:gs>
                                <a:gs pos="100000">
                                  <a:schemeClr val="tx1"/>
                                </a:gs>
                              </a:gsLst>
                              <a:lin ang="0" scaled="0"/>
                            </a:gradFill>
                            <a:latin typeface="Cambria Math" panose="02040503050406030204" pitchFamily="18" charset="0"/>
                          </a:rPr>
                          <m:t>𝑛</m:t>
                        </m:r>
                        <m:r>
                          <a:rPr lang="en-US" altLang="zh-CN" sz="2800" b="0" i="1" smtClean="0">
                            <a:gradFill>
                              <a:gsLst>
                                <a:gs pos="0">
                                  <a:schemeClr val="tx1"/>
                                </a:gs>
                                <a:gs pos="100000">
                                  <a:schemeClr val="tx1"/>
                                </a:gs>
                              </a:gsLst>
                              <a:lin ang="0" scaled="0"/>
                            </a:gradFill>
                            <a:latin typeface="Cambria Math" panose="02040503050406030204" pitchFamily="18" charset="0"/>
                          </a:rPr>
                          <m:t>−1</m:t>
                        </m:r>
                      </m:den>
                    </m:f>
                  </m:oMath>
                </a14:m>
                <a:endParaRPr lang="zh-CN" altLang="en-US" sz="2800" dirty="0">
                  <a:gradFill>
                    <a:gsLst>
                      <a:gs pos="0">
                        <a:schemeClr val="tx1"/>
                      </a:gs>
                      <a:gs pos="100000">
                        <a:schemeClr val="tx1"/>
                      </a:gs>
                    </a:gsLst>
                    <a:lin ang="0" scaled="0"/>
                  </a:gradFill>
                  <a:latin typeface="Gill Sans Light"/>
                </a:endParaRPr>
              </a:p>
            </p:txBody>
          </p:sp>
        </mc:Choice>
        <mc:Fallback xmlns="">
          <p:sp>
            <p:nvSpPr>
              <p:cNvPr id="6" name="矩形 5">
                <a:extLst>
                  <a:ext uri="{FF2B5EF4-FFF2-40B4-BE49-F238E27FC236}">
                    <a16:creationId xmlns:a16="http://schemas.microsoft.com/office/drawing/2014/main" id="{211CC1AF-102D-4D00-A9AC-E56229C9D96F}"/>
                  </a:ext>
                </a:extLst>
              </p:cNvPr>
              <p:cNvSpPr>
                <a:spLocks noRot="1" noChangeAspect="1" noMove="1" noResize="1" noEditPoints="1" noAdjustHandles="1" noChangeArrowheads="1" noChangeShapeType="1" noTextEdit="1"/>
              </p:cNvSpPr>
              <p:nvPr/>
            </p:nvSpPr>
            <p:spPr>
              <a:xfrm>
                <a:off x="1008410" y="1260530"/>
                <a:ext cx="10229191" cy="866199"/>
              </a:xfrm>
              <a:prstGeom prst="rect">
                <a:avLst/>
              </a:prstGeom>
              <a:blipFill>
                <a:blip r:embed="rId7"/>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4A1D4DFD-B847-4BFE-9202-A59543C4808C}"/>
              </a:ext>
            </a:extLst>
          </p:cNvPr>
          <p:cNvSpPr/>
          <p:nvPr/>
        </p:nvSpPr>
        <p:spPr>
          <a:xfrm>
            <a:off x="4404946" y="3136612"/>
            <a:ext cx="1164101" cy="584775"/>
          </a:xfrm>
          <a:prstGeom prst="rect">
            <a:avLst/>
          </a:prstGeom>
        </p:spPr>
        <p:txBody>
          <a:bodyPr wrap="none">
            <a:spAutoFit/>
          </a:bodyPr>
          <a:lstStyle/>
          <a:p>
            <a:r>
              <a:rPr lang="en-US" altLang="zh-CN" sz="3200" kern="0" dirty="0">
                <a:solidFill>
                  <a:srgbClr val="C00000"/>
                </a:solidFill>
                <a:latin typeface="Gill Sans Light"/>
                <a:sym typeface="Gill Sans Light"/>
              </a:rPr>
              <a:t>70.5%</a:t>
            </a:r>
            <a:endParaRPr lang="zh-CN" altLang="en-US" sz="3200" kern="0" dirty="0">
              <a:solidFill>
                <a:srgbClr val="C00000"/>
              </a:solidFill>
              <a:latin typeface="Gill Sans Light"/>
              <a:sym typeface="Gill Sans Light"/>
            </a:endParaRPr>
          </a:p>
        </p:txBody>
      </p:sp>
      <p:sp>
        <p:nvSpPr>
          <p:cNvPr id="13" name="矩形 12">
            <a:extLst>
              <a:ext uri="{FF2B5EF4-FFF2-40B4-BE49-F238E27FC236}">
                <a16:creationId xmlns:a16="http://schemas.microsoft.com/office/drawing/2014/main" id="{01BB199D-4077-474C-B997-4D1DA1E7F2DE}"/>
              </a:ext>
            </a:extLst>
          </p:cNvPr>
          <p:cNvSpPr/>
          <p:nvPr/>
        </p:nvSpPr>
        <p:spPr>
          <a:xfrm>
            <a:off x="9752581" y="3136611"/>
            <a:ext cx="1164101" cy="584775"/>
          </a:xfrm>
          <a:prstGeom prst="rect">
            <a:avLst/>
          </a:prstGeom>
        </p:spPr>
        <p:txBody>
          <a:bodyPr wrap="none">
            <a:spAutoFit/>
          </a:bodyPr>
          <a:lstStyle/>
          <a:p>
            <a:r>
              <a:rPr lang="en-US" altLang="zh-CN" sz="3200" kern="0" dirty="0">
                <a:solidFill>
                  <a:srgbClr val="C00000"/>
                </a:solidFill>
                <a:latin typeface="Gill Sans Light"/>
                <a:sym typeface="Gill Sans Light"/>
              </a:rPr>
              <a:t>67.0%</a:t>
            </a:r>
            <a:endParaRPr lang="zh-CN" altLang="en-US" sz="3200" kern="0" dirty="0">
              <a:solidFill>
                <a:srgbClr val="C00000"/>
              </a:solidFill>
              <a:latin typeface="Gill Sans Light"/>
              <a:sym typeface="Gill Sans Light"/>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D640F29-C915-4BA7-9F26-BB17B36298EC}"/>
                  </a:ext>
                </a:extLst>
              </p:cNvPr>
              <p:cNvSpPr/>
              <p:nvPr/>
            </p:nvSpPr>
            <p:spPr>
              <a:xfrm>
                <a:off x="2326301" y="6365970"/>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2</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3" name="矩形 2">
                <a:extLst>
                  <a:ext uri="{FF2B5EF4-FFF2-40B4-BE49-F238E27FC236}">
                    <a16:creationId xmlns:a16="http://schemas.microsoft.com/office/drawing/2014/main" id="{1D640F29-C915-4BA7-9F26-BB17B36298EC}"/>
                  </a:ext>
                </a:extLst>
              </p:cNvPr>
              <p:cNvSpPr>
                <a:spLocks noRot="1" noChangeAspect="1" noMove="1" noResize="1" noEditPoints="1" noAdjustHandles="1" noChangeArrowheads="1" noChangeShapeType="1" noTextEdit="1"/>
              </p:cNvSpPr>
              <p:nvPr/>
            </p:nvSpPr>
            <p:spPr>
              <a:xfrm>
                <a:off x="2326301" y="6365970"/>
                <a:ext cx="29041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2410738-F0CD-4A76-8EF3-B86C8B4E55B6}"/>
                  </a:ext>
                </a:extLst>
              </p:cNvPr>
              <p:cNvSpPr/>
              <p:nvPr/>
            </p:nvSpPr>
            <p:spPr>
              <a:xfrm>
                <a:off x="7970772" y="6365970"/>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b="0" i="0" dirty="0" smtClean="0">
                                <a:gradFill>
                                  <a:gsLst>
                                    <a:gs pos="0">
                                      <a:schemeClr val="tx1"/>
                                    </a:gs>
                                    <a:gs pos="100000">
                                      <a:schemeClr val="tx1"/>
                                    </a:gs>
                                  </a:gsLst>
                                  <a:lin ang="0" scaled="0"/>
                                </a:gradFill>
                                <a:latin typeface="Cambria Math" panose="02040503050406030204" pitchFamily="18" charset="0"/>
                              </a:rPr>
                              <m:t>3</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12" name="矩形 11">
                <a:extLst>
                  <a:ext uri="{FF2B5EF4-FFF2-40B4-BE49-F238E27FC236}">
                    <a16:creationId xmlns:a16="http://schemas.microsoft.com/office/drawing/2014/main" id="{52410738-F0CD-4A76-8EF3-B86C8B4E55B6}"/>
                  </a:ext>
                </a:extLst>
              </p:cNvPr>
              <p:cNvSpPr>
                <a:spLocks noRot="1" noChangeAspect="1" noMove="1" noResize="1" noEditPoints="1" noAdjustHandles="1" noChangeArrowheads="1" noChangeShapeType="1" noTextEdit="1"/>
              </p:cNvSpPr>
              <p:nvPr/>
            </p:nvSpPr>
            <p:spPr>
              <a:xfrm>
                <a:off x="7970772" y="6365970"/>
                <a:ext cx="2904193" cy="369332"/>
              </a:xfrm>
              <a:prstGeom prst="rect">
                <a:avLst/>
              </a:prstGeom>
              <a:blipFill>
                <a:blip r:embed="rId9"/>
                <a:stretch>
                  <a:fillRect/>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D8E8C5C-772F-4D27-A57F-29652072E4BE}"/>
              </a:ext>
            </a:extLst>
          </p:cNvPr>
          <p:cNvSpPr/>
          <p:nvPr/>
        </p:nvSpPr>
        <p:spPr>
          <a:xfrm>
            <a:off x="9360131" y="2493818"/>
            <a:ext cx="1877470" cy="34082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1A19506-71D3-41E5-B640-52979AAC58D9}"/>
              </a:ext>
            </a:extLst>
          </p:cNvPr>
          <p:cNvSpPr/>
          <p:nvPr/>
        </p:nvSpPr>
        <p:spPr>
          <a:xfrm>
            <a:off x="4137607" y="2493818"/>
            <a:ext cx="1877470" cy="34082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音频 7">
            <a:hlinkClick r:id="" action="ppaction://media"/>
            <a:extLst>
              <a:ext uri="{FF2B5EF4-FFF2-40B4-BE49-F238E27FC236}">
                <a16:creationId xmlns:a16="http://schemas.microsoft.com/office/drawing/2014/main" id="{4A986A9B-687C-4092-9D45-D68A9E49638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06346112"/>
      </p:ext>
    </p:extLst>
  </p:cSld>
  <p:clrMapOvr>
    <a:masterClrMapping/>
  </p:clrMapOvr>
  <p:transition spd="med" advTm="169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5" grpId="0"/>
      <p:bldP spid="13"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游戏机&#10;&#10;描述已自动生成">
            <a:extLst>
              <a:ext uri="{FF2B5EF4-FFF2-40B4-BE49-F238E27FC236}">
                <a16:creationId xmlns:a16="http://schemas.microsoft.com/office/drawing/2014/main" id="{FAAAD56C-2B37-440A-B941-BE681D4C7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160" y="2781343"/>
            <a:ext cx="10381676" cy="4009796"/>
          </a:xfrm>
          <a:prstGeom prst="rect">
            <a:avLst/>
          </a:prstGeom>
        </p:spPr>
      </p:pic>
      <p:sp>
        <p:nvSpPr>
          <p:cNvPr id="2" name="INVERTIBLE NEURAL NETWORK">
            <a:extLst>
              <a:ext uri="{FF2B5EF4-FFF2-40B4-BE49-F238E27FC236}">
                <a16:creationId xmlns:a16="http://schemas.microsoft.com/office/drawing/2014/main" id="{805ED514-EECD-41DB-B76B-5234D57BFB8B}"/>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INFERENCE BASED ON LINEAR ESTIMATE</a:t>
            </a:r>
            <a:endParaRPr lang="en-US" sz="3200" kern="0" dirty="0">
              <a:gradFill>
                <a:gsLst>
                  <a:gs pos="0">
                    <a:schemeClr val="tx1"/>
                  </a:gs>
                  <a:gs pos="100000">
                    <a:schemeClr val="tx1"/>
                  </a:gs>
                </a:gsLst>
                <a:lin ang="0" scaled="0"/>
              </a:gradFill>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11CC1AF-102D-4D00-A9AC-E56229C9D96F}"/>
                  </a:ext>
                </a:extLst>
              </p:cNvPr>
              <p:cNvSpPr/>
              <p:nvPr/>
            </p:nvSpPr>
            <p:spPr>
              <a:xfrm>
                <a:off x="981403" y="1460246"/>
                <a:ext cx="10229191" cy="1363130"/>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f>
                        <m:fPr>
                          <m:ctrlPr>
                            <a:rPr lang="en-US" altLang="zh-CN" sz="2800" i="1" smtClean="0">
                              <a:gradFill>
                                <a:gsLst>
                                  <a:gs pos="0">
                                    <a:schemeClr val="tx1"/>
                                  </a:gs>
                                  <a:gs pos="100000">
                                    <a:schemeClr val="tx1"/>
                                  </a:gs>
                                </a:gsLst>
                                <a:lin ang="0" scaled="0"/>
                              </a:gradFill>
                              <a:latin typeface="Cambria Math" panose="02040503050406030204" pitchFamily="18" charset="0"/>
                            </a:rPr>
                          </m:ctrlPr>
                        </m:fPr>
                        <m:num>
                          <m:r>
                            <a:rPr lang="en-US" altLang="zh-CN" sz="2800" b="0" i="1" smtClean="0">
                              <a:gradFill>
                                <a:gsLst>
                                  <a:gs pos="0">
                                    <a:schemeClr val="tx1"/>
                                  </a:gs>
                                  <a:gs pos="100000">
                                    <a:schemeClr val="tx1"/>
                                  </a:gs>
                                </a:gsLst>
                                <a:lin ang="0" scaled="0"/>
                              </a:gradFill>
                              <a:latin typeface="Cambria Math" panose="02040503050406030204" pitchFamily="18" charset="0"/>
                            </a:rPr>
                            <m:t>1</m:t>
                          </m:r>
                        </m:num>
                        <m:den>
                          <m:r>
                            <a:rPr lang="en-US" altLang="zh-CN" sz="2800" b="0" i="1" smtClean="0">
                              <a:gradFill>
                                <a:gsLst>
                                  <a:gs pos="0">
                                    <a:schemeClr val="tx1"/>
                                  </a:gs>
                                  <a:gs pos="100000">
                                    <a:schemeClr val="tx1"/>
                                  </a:gs>
                                </a:gsLst>
                                <a:lin ang="0" scaled="0"/>
                              </a:gradFill>
                              <a:latin typeface="Cambria Math" panose="02040503050406030204" pitchFamily="18" charset="0"/>
                            </a:rPr>
                            <m:t>𝑛</m:t>
                          </m:r>
                        </m:den>
                      </m:f>
                      <m:nary>
                        <m:naryPr>
                          <m:chr m:val="∑"/>
                          <m:limLoc m:val="subSup"/>
                          <m:ctrlPr>
                            <a:rPr lang="en-US" altLang="zh-CN" sz="2800" i="1">
                              <a:gradFill>
                                <a:gsLst>
                                  <a:gs pos="0">
                                    <a:schemeClr val="tx1"/>
                                  </a:gs>
                                  <a:gs pos="100000">
                                    <a:schemeClr val="tx1"/>
                                  </a:gs>
                                </a:gsLst>
                                <a:lin ang="0" scaled="0"/>
                              </a:gradFill>
                              <a:latin typeface="Cambria Math" panose="02040503050406030204" pitchFamily="18" charset="0"/>
                            </a:rPr>
                          </m:ctrlPr>
                        </m:naryPr>
                        <m:sub>
                          <m:r>
                            <a:rPr lang="en-US" altLang="zh-CN" sz="2800" b="0" i="1" dirty="0" smtClean="0">
                              <a:gradFill>
                                <a:gsLst>
                                  <a:gs pos="0">
                                    <a:schemeClr val="tx1"/>
                                  </a:gs>
                                  <a:gs pos="100000">
                                    <a:schemeClr val="tx1"/>
                                  </a:gs>
                                </a:gsLst>
                                <a:lin ang="0" scaled="0"/>
                              </a:gradFill>
                              <a:latin typeface="Cambria Math" panose="02040503050406030204" pitchFamily="18" charset="0"/>
                            </a:rPr>
                            <m:t>𝑠</m:t>
                          </m:r>
                          <m:r>
                            <a:rPr lang="en-US" altLang="zh-CN" sz="2800" i="1" dirty="0">
                              <a:gradFill>
                                <a:gsLst>
                                  <a:gs pos="0">
                                    <a:schemeClr val="tx1"/>
                                  </a:gs>
                                  <a:gs pos="100000">
                                    <a:schemeClr val="tx1"/>
                                  </a:gs>
                                </a:gsLst>
                                <a:lin ang="0" scaled="0"/>
                              </a:gradFill>
                              <a:latin typeface="Cambria Math" panose="02040503050406030204" pitchFamily="18" charset="0"/>
                            </a:rPr>
                            <m:t>=1</m:t>
                          </m:r>
                        </m:sub>
                        <m:sup>
                          <m:r>
                            <a:rPr lang="en-US" altLang="zh-CN" sz="2800" i="1">
                              <a:gradFill>
                                <a:gsLst>
                                  <a:gs pos="0">
                                    <a:schemeClr val="tx1"/>
                                  </a:gs>
                                  <a:gs pos="100000">
                                    <a:schemeClr val="tx1"/>
                                  </a:gs>
                                </a:gsLst>
                                <a:lin ang="0" scaled="0"/>
                              </a:gradFill>
                              <a:latin typeface="Cambria Math" panose="02040503050406030204" pitchFamily="18" charset="0"/>
                            </a:rPr>
                            <m:t>𝑛</m:t>
                          </m:r>
                        </m:sup>
                        <m:e>
                          <m:f>
                            <m:fPr>
                              <m:ctrlPr>
                                <a:rPr lang="en-US" altLang="zh-CN" sz="2800" i="1" smtClean="0">
                                  <a:gradFill>
                                    <a:gsLst>
                                      <a:gs pos="0">
                                        <a:schemeClr val="tx1"/>
                                      </a:gs>
                                      <a:gs pos="100000">
                                        <a:schemeClr val="tx1"/>
                                      </a:gs>
                                    </a:gsLst>
                                    <a:lin ang="0" scaled="0"/>
                                  </a:gradFill>
                                  <a:latin typeface="Cambria Math" panose="02040503050406030204" pitchFamily="18" charset="0"/>
                                </a:rPr>
                              </m:ctrlPr>
                            </m:fPr>
                            <m:num>
                              <m:r>
                                <a:rPr lang="en-US" altLang="zh-CN" sz="280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8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b="0" i="1" dirty="0" smtClean="0">
                                      <a:gradFill>
                                        <a:gsLst>
                                          <a:gs pos="0">
                                            <a:schemeClr val="tx1"/>
                                          </a:gs>
                                          <a:gs pos="100000">
                                            <a:schemeClr val="tx1"/>
                                          </a:gs>
                                        </a:gsLst>
                                        <a:lin ang="0" scaled="0"/>
                                      </a:gradFill>
                                      <a:latin typeface="Cambria Math" panose="02040503050406030204" pitchFamily="18" charset="0"/>
                                    </a:rPr>
                                    <m:t>𝑠</m:t>
                                  </m:r>
                                </m:sub>
                              </m:sSub>
                              <m:r>
                                <a:rPr lang="en-US" altLang="zh-CN" sz="2800" i="1" dirty="0">
                                  <a:gradFill>
                                    <a:gsLst>
                                      <a:gs pos="0">
                                        <a:schemeClr val="tx1"/>
                                      </a:gs>
                                      <a:gs pos="100000">
                                        <a:schemeClr val="tx1"/>
                                      </a:gs>
                                    </a:gsLst>
                                    <a:lin ang="0" scaled="0"/>
                                  </a:gradFill>
                                  <a:latin typeface="Cambria Math" panose="02040503050406030204" pitchFamily="18" charset="0"/>
                                </a:rPr>
                                <m:t>−</m:t>
                              </m:r>
                              <m:acc>
                                <m:accPr>
                                  <m:chr m:val="̂"/>
                                  <m:ctrlPr>
                                    <a:rPr lang="az-Cyrl-AZ" altLang="zh-CN" sz="2800" i="1" dirty="0">
                                      <a:gradFill>
                                        <a:gsLst>
                                          <a:gs pos="0">
                                            <a:schemeClr val="tx1"/>
                                          </a:gs>
                                          <a:gs pos="100000">
                                            <a:schemeClr val="tx1"/>
                                          </a:gs>
                                        </a:gsLst>
                                        <a:lin ang="0" scaled="0"/>
                                      </a:gradFill>
                                      <a:latin typeface="Cambria Math" panose="02040503050406030204" pitchFamily="18" charset="0"/>
                                    </a:rPr>
                                  </m:ctrlPr>
                                </m:accPr>
                                <m:e>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a:rPr lang="az-Cyrl-AZ" altLang="zh-CN" sz="2800" dirty="0">
                                          <a:gradFill>
                                            <a:gsLst>
                                              <a:gs pos="0">
                                                <a:schemeClr val="tx1"/>
                                              </a:gs>
                                              <a:gs pos="100000">
                                                <a:schemeClr val="tx1"/>
                                              </a:gs>
                                            </a:gsLst>
                                            <a:lin ang="0" scaled="0"/>
                                          </a:gradFill>
                                          <a:latin typeface="Cambria Math" panose="02040503050406030204" pitchFamily="18" charset="0"/>
                                        </a:rPr>
                                        <m:t>ф</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e>
                              </m:acc>
                              <m:r>
                                <a:rPr lang="az-Cyrl-AZ" altLang="zh-CN" sz="2800" i="1" dirty="0">
                                  <a:gradFill>
                                    <a:gsLst>
                                      <a:gs pos="0">
                                        <a:schemeClr val="tx1"/>
                                      </a:gs>
                                      <a:gs pos="100000">
                                        <a:schemeClr val="tx1"/>
                                      </a:gs>
                                    </a:gsLst>
                                    <a:lin ang="0" scaled="0"/>
                                  </a:gradFill>
                                  <a:latin typeface="Cambria Math" panose="02040503050406030204" pitchFamily="18" charset="0"/>
                                </a:rPr>
                                <m:t> </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b="0" i="1" dirty="0" smtClean="0">
                                      <a:gradFill>
                                        <a:gsLst>
                                          <a:gs pos="0">
                                            <a:schemeClr val="tx1"/>
                                          </a:gs>
                                          <a:gs pos="100000">
                                            <a:schemeClr val="tx1"/>
                                          </a:gs>
                                        </a:gsLst>
                                        <a:lin ang="0" scaled="0"/>
                                      </a:gradFill>
                                      <a:latin typeface="Cambria Math" panose="02040503050406030204" pitchFamily="18" charset="0"/>
                                    </a:rPr>
                                    <m:t>||</m:t>
                                  </m:r>
                                </m:e>
                                <m:sub>
                                  <m:r>
                                    <a:rPr lang="en-US" altLang="zh-CN" sz="2800" i="1" dirty="0">
                                      <a:gradFill>
                                        <a:gsLst>
                                          <a:gs pos="0">
                                            <a:schemeClr val="tx1"/>
                                          </a:gs>
                                          <a:gs pos="100000">
                                            <a:schemeClr val="tx1"/>
                                          </a:gs>
                                        </a:gsLst>
                                        <a:lin ang="0" scaled="0"/>
                                      </a:gradFill>
                                      <a:latin typeface="Cambria Math" panose="02040503050406030204" pitchFamily="18" charset="0"/>
                                    </a:rPr>
                                    <m:t>2</m:t>
                                  </m:r>
                                </m:sub>
                              </m:sSub>
                              <m:r>
                                <a:rPr lang="en-US" altLang="zh-CN" sz="2800" b="0" i="1" dirty="0" smtClean="0">
                                  <a:gradFill>
                                    <a:gsLst>
                                      <a:gs pos="0">
                                        <a:schemeClr val="tx1"/>
                                      </a:gs>
                                      <a:gs pos="100000">
                                        <a:schemeClr val="tx1"/>
                                      </a:gs>
                                    </a:gsLst>
                                    <a:lin ang="0" scaled="0"/>
                                  </a:gradFill>
                                  <a:latin typeface="Cambria Math" panose="02040503050406030204" pitchFamily="18" charset="0"/>
                                </a:rPr>
                                <m:t>−</m:t>
                              </m:r>
                              <m:r>
                                <a:rPr lang="en-US" altLang="zh-CN" sz="280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8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b="0" i="1" dirty="0" smtClean="0">
                                      <a:gradFill>
                                        <a:gsLst>
                                          <a:gs pos="0">
                                            <a:schemeClr val="tx1"/>
                                          </a:gs>
                                          <a:gs pos="100000">
                                            <a:schemeClr val="tx1"/>
                                          </a:gs>
                                        </a:gsLst>
                                        <a:lin ang="0" scaled="0"/>
                                      </a:gradFill>
                                      <a:latin typeface="Cambria Math" panose="02040503050406030204" pitchFamily="18" charset="0"/>
                                    </a:rPr>
                                    <m:t>𝑠</m:t>
                                  </m:r>
                                </m:sub>
                              </m:sSub>
                              <m:r>
                                <a:rPr lang="en-US" altLang="zh-CN" sz="2800" i="1" dirty="0">
                                  <a:gradFill>
                                    <a:gsLst>
                                      <a:gs pos="0">
                                        <a:schemeClr val="tx1"/>
                                      </a:gs>
                                      <a:gs pos="100000">
                                        <a:schemeClr val="tx1"/>
                                      </a:gs>
                                    </a:gsLst>
                                    <a:lin ang="0" scaled="0"/>
                                  </a:gradFill>
                                  <a:latin typeface="Cambria Math" panose="02040503050406030204" pitchFamily="18" charset="0"/>
                                </a:rPr>
                                <m:t>−</m:t>
                              </m:r>
                              <m:acc>
                                <m:accPr>
                                  <m:chr m:val="̂"/>
                                  <m:ctrlPr>
                                    <a:rPr lang="az-Cyrl-AZ" altLang="zh-CN" sz="2800" i="1" dirty="0">
                                      <a:gradFill>
                                        <a:gsLst>
                                          <a:gs pos="0">
                                            <a:schemeClr val="tx1"/>
                                          </a:gs>
                                          <a:gs pos="100000">
                                            <a:schemeClr val="tx1"/>
                                          </a:gs>
                                        </a:gsLst>
                                        <a:lin ang="0" scaled="0"/>
                                      </a:gradFill>
                                      <a:latin typeface="Cambria Math" panose="02040503050406030204" pitchFamily="18" charset="0"/>
                                    </a:rPr>
                                  </m:ctrlPr>
                                </m:accPr>
                                <m:e>
                                  <m:r>
                                    <a:rPr lang="az-Cyrl-AZ" altLang="zh-CN" sz="2800" dirty="0">
                                      <a:gradFill>
                                        <a:gsLst>
                                          <a:gs pos="0">
                                            <a:schemeClr val="tx1"/>
                                          </a:gs>
                                          <a:gs pos="100000">
                                            <a:schemeClr val="tx1"/>
                                          </a:gs>
                                        </a:gsLst>
                                        <a:lin ang="0" scaled="0"/>
                                      </a:gradFill>
                                      <a:latin typeface="Cambria Math" panose="02040503050406030204" pitchFamily="18" charset="0"/>
                                    </a:rPr>
                                    <m:t>ф</m:t>
                                  </m:r>
                                </m:e>
                              </m:acc>
                              <m:r>
                                <a:rPr lang="az-Cyrl-AZ" altLang="zh-CN" sz="2800" i="1" dirty="0">
                                  <a:gradFill>
                                    <a:gsLst>
                                      <a:gs pos="0">
                                        <a:schemeClr val="tx1"/>
                                      </a:gs>
                                      <a:gs pos="100000">
                                        <a:schemeClr val="tx1"/>
                                      </a:gs>
                                    </a:gsLst>
                                    <a:lin ang="0" scaled="0"/>
                                  </a:gradFill>
                                  <a:latin typeface="Cambria Math" panose="02040503050406030204" pitchFamily="18" charset="0"/>
                                </a:rPr>
                                <m:t> </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i="1" dirty="0">
                                      <a:gradFill>
                                        <a:gsLst>
                                          <a:gs pos="0">
                                            <a:schemeClr val="tx1"/>
                                          </a:gs>
                                          <a:gs pos="100000">
                                            <a:schemeClr val="tx1"/>
                                          </a:gs>
                                        </a:gsLst>
                                        <a:lin ang="0" scaled="0"/>
                                      </a:gradFill>
                                      <a:latin typeface="Cambria Math" panose="02040503050406030204" pitchFamily="18" charset="0"/>
                                    </a:rPr>
                                    <m:t>2</m:t>
                                  </m:r>
                                </m:sub>
                              </m:sSub>
                            </m:num>
                            <m:den>
                              <m:r>
                                <a:rPr lang="en-US" altLang="zh-CN" sz="2800" b="0" i="0" smtClean="0">
                                  <a:gradFill>
                                    <a:gsLst>
                                      <a:gs pos="0">
                                        <a:schemeClr val="tx1"/>
                                      </a:gs>
                                      <a:gs pos="100000">
                                        <a:schemeClr val="tx1"/>
                                      </a:gs>
                                    </a:gsLst>
                                    <a:lin ang="0" scaled="0"/>
                                  </a:gradFill>
                                  <a:latin typeface="Cambria Math" panose="02040503050406030204" pitchFamily="18" charset="0"/>
                                </a:rPr>
                                <m:t>||</m:t>
                              </m:r>
                              <m:r>
                                <a:rPr lang="az-Cyrl-AZ" altLang="zh-CN" sz="2800" dirty="0">
                                  <a:gradFill>
                                    <a:gsLst>
                                      <a:gs pos="0">
                                        <a:schemeClr val="tx1"/>
                                      </a:gs>
                                      <a:gs pos="100000">
                                        <a:schemeClr val="tx1"/>
                                      </a:gs>
                                    </a:gsLst>
                                    <a:lin ang="0" scaled="0"/>
                                  </a:gradFill>
                                  <a:latin typeface="Cambria Math" panose="02040503050406030204" pitchFamily="18" charset="0"/>
                                </a:rPr>
                                <m:t>ф</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sz="2800"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b="0" i="1" dirty="0" smtClean="0">
                                      <a:gradFill>
                                        <a:gsLst>
                                          <a:gs pos="0">
                                            <a:schemeClr val="tx1"/>
                                          </a:gs>
                                          <a:gs pos="100000">
                                            <a:schemeClr val="tx1"/>
                                          </a:gs>
                                        </a:gsLst>
                                        <a:lin ang="0" scaled="0"/>
                                      </a:gradFill>
                                      <a:latin typeface="Cambria Math" panose="02040503050406030204" pitchFamily="18" charset="0"/>
                                    </a:rPr>
                                    <m:t>𝑠</m:t>
                                  </m:r>
                                </m:sub>
                              </m:sSub>
                              <m:r>
                                <a:rPr lang="en-US" altLang="zh-CN" sz="2800" i="1" dirty="0">
                                  <a:gradFill>
                                    <a:gsLst>
                                      <a:gs pos="0">
                                        <a:schemeClr val="tx1"/>
                                      </a:gs>
                                      <a:gs pos="100000">
                                        <a:schemeClr val="tx1"/>
                                      </a:gs>
                                    </a:gsLst>
                                    <a:lin ang="0" scaled="0"/>
                                  </a:gradFill>
                                  <a:latin typeface="Cambria Math" panose="02040503050406030204" pitchFamily="18" charset="0"/>
                                </a:rPr>
                                <m:t>−</m:t>
                              </m:r>
                              <m:acc>
                                <m:accPr>
                                  <m:chr m:val="̂"/>
                                  <m:ctrlPr>
                                    <a:rPr lang="az-Cyrl-AZ" altLang="zh-CN" sz="2800" i="1" dirty="0">
                                      <a:gradFill>
                                        <a:gsLst>
                                          <a:gs pos="0">
                                            <a:schemeClr val="tx1"/>
                                          </a:gs>
                                          <a:gs pos="100000">
                                            <a:schemeClr val="tx1"/>
                                          </a:gs>
                                        </a:gsLst>
                                        <a:lin ang="0" scaled="0"/>
                                      </a:gradFill>
                                      <a:latin typeface="Cambria Math" panose="02040503050406030204" pitchFamily="18" charset="0"/>
                                    </a:rPr>
                                  </m:ctrlPr>
                                </m:accPr>
                                <m:e>
                                  <m:sSup>
                                    <m:sSupPr>
                                      <m:ctrlPr>
                                        <a:rPr lang="az-Cyrl-AZ" altLang="zh-CN" sz="2800" i="1" dirty="0">
                                          <a:gradFill>
                                            <a:gsLst>
                                              <a:gs pos="0">
                                                <a:schemeClr val="tx1"/>
                                              </a:gs>
                                              <a:gs pos="100000">
                                                <a:schemeClr val="tx1"/>
                                              </a:gs>
                                            </a:gsLst>
                                            <a:lin ang="0" scaled="0"/>
                                          </a:gradFill>
                                          <a:latin typeface="Cambria Math" panose="02040503050406030204" pitchFamily="18" charset="0"/>
                                        </a:rPr>
                                      </m:ctrlPr>
                                    </m:sSupPr>
                                    <m:e>
                                      <m:r>
                                        <a:rPr lang="az-Cyrl-AZ" altLang="zh-CN" sz="2800" dirty="0">
                                          <a:gradFill>
                                            <a:gsLst>
                                              <a:gs pos="0">
                                                <a:schemeClr val="tx1"/>
                                              </a:gs>
                                              <a:gs pos="100000">
                                                <a:schemeClr val="tx1"/>
                                              </a:gs>
                                            </a:gsLst>
                                            <a:lin ang="0" scaled="0"/>
                                          </a:gradFill>
                                          <a:latin typeface="Cambria Math" panose="02040503050406030204" pitchFamily="18" charset="0"/>
                                        </a:rPr>
                                        <m:t>ф</m:t>
                                      </m:r>
                                    </m:e>
                                    <m:sup>
                                      <m:r>
                                        <a:rPr lang="en-US" altLang="zh-CN" sz="2800" i="1" dirty="0">
                                          <a:gradFill>
                                            <a:gsLst>
                                              <a:gs pos="0">
                                                <a:schemeClr val="tx1"/>
                                              </a:gs>
                                              <a:gs pos="100000">
                                                <a:schemeClr val="tx1"/>
                                              </a:gs>
                                            </a:gsLst>
                                            <a:lin ang="0" scaled="0"/>
                                          </a:gradFill>
                                          <a:latin typeface="Cambria Math" panose="02040503050406030204" pitchFamily="18" charset="0"/>
                                        </a:rPr>
                                        <m:t>′</m:t>
                                      </m:r>
                                    </m:sup>
                                  </m:sSup>
                                </m:e>
                              </m:acc>
                              <m:r>
                                <a:rPr lang="az-Cyrl-AZ" altLang="zh-CN" sz="2800" i="1" dirty="0">
                                  <a:gradFill>
                                    <a:gsLst>
                                      <a:gs pos="0">
                                        <a:schemeClr val="tx1"/>
                                      </a:gs>
                                      <a:gs pos="100000">
                                        <a:schemeClr val="tx1"/>
                                      </a:gs>
                                    </a:gsLst>
                                    <a:lin ang="0" scaled="0"/>
                                  </a:gradFill>
                                  <a:latin typeface="Cambria Math" panose="02040503050406030204" pitchFamily="18" charset="0"/>
                                </a:rPr>
                                <m:t> </m:t>
                              </m:r>
                              <m:r>
                                <a:rPr lang="en-US" altLang="zh-CN" sz="2800" dirty="0">
                                  <a:gradFill>
                                    <a:gsLst>
                                      <a:gs pos="0">
                                        <a:schemeClr val="tx1"/>
                                      </a:gs>
                                      <a:gs pos="100000">
                                        <a:schemeClr val="tx1"/>
                                      </a:gs>
                                    </a:gsLst>
                                    <a:lin ang="0" scaled="0"/>
                                  </a:gradFill>
                                  <a:latin typeface="Cambria Math" panose="02040503050406030204" pitchFamily="18" charset="0"/>
                                </a:rPr>
                                <m:t>(</m:t>
                              </m:r>
                              <m:sSub>
                                <m:sSubPr>
                                  <m:ctrlPr>
                                    <a:rPr lang="en-US"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𝑡</m:t>
                                  </m:r>
                                </m:e>
                                <m:sub>
                                  <m:r>
                                    <a:rPr lang="en-US" altLang="zh-CN" sz="2800"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dirty="0">
                                      <a:gradFill>
                                        <a:gsLst>
                                          <a:gs pos="0">
                                            <a:schemeClr val="tx1"/>
                                          </a:gs>
                                          <a:gs pos="100000">
                                            <a:schemeClr val="tx1"/>
                                          </a:gs>
                                        </a:gsLst>
                                        <a:lin ang="0" scaled="0"/>
                                      </a:gradFill>
                                      <a:latin typeface="Cambria Math" panose="02040503050406030204" pitchFamily="18" charset="0"/>
                                    </a:rPr>
                                    <m:t>)</m:t>
                                  </m:r>
                                </m:e>
                                <m:sub>
                                  <m:r>
                                    <a:rPr lang="en-US" altLang="zh-CN" sz="2800" dirty="0">
                                      <a:gradFill>
                                        <a:gsLst>
                                          <a:gs pos="0">
                                            <a:schemeClr val="tx1"/>
                                          </a:gs>
                                          <a:gs pos="100000">
                                            <a:schemeClr val="tx1"/>
                                          </a:gs>
                                        </a:gsLst>
                                        <a:lin ang="0" scaled="0"/>
                                      </a:gradFill>
                                      <a:latin typeface="Cambria Math" panose="02040503050406030204" pitchFamily="18" charset="0"/>
                                    </a:rPr>
                                    <m:t>𝑠</m:t>
                                  </m:r>
                                </m:sub>
                              </m:sSub>
                              <m:sSub>
                                <m:sSubPr>
                                  <m:ctrlPr>
                                    <a:rPr lang="az-Cyrl-AZ" altLang="zh-CN" sz="2800" i="1" dirty="0">
                                      <a:gradFill>
                                        <a:gsLst>
                                          <a:gs pos="0">
                                            <a:schemeClr val="tx1"/>
                                          </a:gs>
                                          <a:gs pos="100000">
                                            <a:schemeClr val="tx1"/>
                                          </a:gs>
                                        </a:gsLst>
                                        <a:lin ang="0" scaled="0"/>
                                      </a:gradFill>
                                      <a:latin typeface="Cambria Math" panose="02040503050406030204" pitchFamily="18" charset="0"/>
                                    </a:rPr>
                                  </m:ctrlPr>
                                </m:sSubPr>
                                <m:e>
                                  <m:r>
                                    <a:rPr lang="en-US" altLang="zh-CN" sz="2800" b="0" i="0" dirty="0" smtClean="0">
                                      <a:gradFill>
                                        <a:gsLst>
                                          <a:gs pos="0">
                                            <a:schemeClr val="tx1"/>
                                          </a:gs>
                                          <a:gs pos="100000">
                                            <a:schemeClr val="tx1"/>
                                          </a:gs>
                                        </a:gsLst>
                                        <a:lin ang="0" scaled="0"/>
                                      </a:gradFill>
                                      <a:latin typeface="Cambria Math" panose="02040503050406030204" pitchFamily="18" charset="0"/>
                                    </a:rPr>
                                    <m:t>||</m:t>
                                  </m:r>
                                </m:e>
                                <m:sub>
                                  <m:r>
                                    <a:rPr lang="en-US" altLang="zh-CN" sz="2800" b="0" i="1" dirty="0" smtClean="0">
                                      <a:gradFill>
                                        <a:gsLst>
                                          <a:gs pos="0">
                                            <a:schemeClr val="tx1"/>
                                          </a:gs>
                                          <a:gs pos="100000">
                                            <a:schemeClr val="tx1"/>
                                          </a:gs>
                                        </a:gsLst>
                                        <a:lin ang="0" scaled="0"/>
                                      </a:gradFill>
                                      <a:latin typeface="Cambria Math" panose="02040503050406030204" pitchFamily="18" charset="0"/>
                                    </a:rPr>
                                    <m:t>2</m:t>
                                  </m:r>
                                </m:sub>
                              </m:sSub>
                            </m:den>
                          </m:f>
                        </m:e>
                      </m:nary>
                    </m:oMath>
                  </m:oMathPara>
                </a14:m>
                <a:endParaRPr lang="zh-CN" altLang="en-US" sz="2800" dirty="0">
                  <a:gradFill>
                    <a:gsLst>
                      <a:gs pos="0">
                        <a:schemeClr val="tx1"/>
                      </a:gs>
                      <a:gs pos="100000">
                        <a:schemeClr val="tx1"/>
                      </a:gs>
                    </a:gsLst>
                    <a:lin ang="0" scaled="0"/>
                  </a:gradFill>
                  <a:latin typeface="Gill Sans Light"/>
                </a:endParaRPr>
              </a:p>
            </p:txBody>
          </p:sp>
        </mc:Choice>
        <mc:Fallback xmlns="">
          <p:sp>
            <p:nvSpPr>
              <p:cNvPr id="6" name="矩形 5">
                <a:extLst>
                  <a:ext uri="{FF2B5EF4-FFF2-40B4-BE49-F238E27FC236}">
                    <a16:creationId xmlns:a16="http://schemas.microsoft.com/office/drawing/2014/main" id="{211CC1AF-102D-4D00-A9AC-E56229C9D96F}"/>
                  </a:ext>
                </a:extLst>
              </p:cNvPr>
              <p:cNvSpPr>
                <a:spLocks noRot="1" noChangeAspect="1" noMove="1" noResize="1" noEditPoints="1" noAdjustHandles="1" noChangeArrowheads="1" noChangeShapeType="1" noTextEdit="1"/>
              </p:cNvSpPr>
              <p:nvPr/>
            </p:nvSpPr>
            <p:spPr>
              <a:xfrm>
                <a:off x="981403" y="1460246"/>
                <a:ext cx="10229191" cy="1363130"/>
              </a:xfrm>
              <a:prstGeom prst="rect">
                <a:avLst/>
              </a:prstGeom>
              <a:blipFill>
                <a:blip r:embed="rId7"/>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B574744D-19A1-4C44-BAAE-3E94C433D866}"/>
              </a:ext>
            </a:extLst>
          </p:cNvPr>
          <p:cNvSpPr/>
          <p:nvPr/>
        </p:nvSpPr>
        <p:spPr>
          <a:xfrm>
            <a:off x="4189889" y="2996418"/>
            <a:ext cx="1814732" cy="33199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E44DC54-80C1-44CE-ACF6-EA97AD9D214A}"/>
              </a:ext>
            </a:extLst>
          </p:cNvPr>
          <p:cNvSpPr/>
          <p:nvPr/>
        </p:nvSpPr>
        <p:spPr>
          <a:xfrm>
            <a:off x="9422869" y="2996418"/>
            <a:ext cx="1814732" cy="33199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7D739DB-4445-4AE4-89EA-E9FD0E9859EB}"/>
              </a:ext>
            </a:extLst>
          </p:cNvPr>
          <p:cNvSpPr/>
          <p:nvPr/>
        </p:nvSpPr>
        <p:spPr>
          <a:xfrm>
            <a:off x="6648242" y="4364018"/>
            <a:ext cx="5282215" cy="584775"/>
          </a:xfrm>
          <a:prstGeom prst="rect">
            <a:avLst/>
          </a:prstGeom>
        </p:spPr>
        <p:txBody>
          <a:bodyPr wrap="none">
            <a:spAutoFit/>
          </a:bodyPr>
          <a:lstStyle/>
          <a:p>
            <a:r>
              <a:rPr lang="en-US" altLang="zh-CN" sz="3200" kern="0" dirty="0">
                <a:solidFill>
                  <a:srgbClr val="C00000"/>
                </a:solidFill>
                <a:latin typeface="Gill Sans Light"/>
              </a:rPr>
              <a:t>Average precision gain of 30.1%</a:t>
            </a:r>
            <a:endParaRPr lang="zh-CN" altLang="en-US" sz="3200" kern="0" dirty="0">
              <a:solidFill>
                <a:srgbClr val="C00000"/>
              </a:solidFill>
              <a:latin typeface="Gill Sans Light"/>
            </a:endParaRPr>
          </a:p>
        </p:txBody>
      </p:sp>
      <p:sp>
        <p:nvSpPr>
          <p:cNvPr id="15" name="矩形 14">
            <a:extLst>
              <a:ext uri="{FF2B5EF4-FFF2-40B4-BE49-F238E27FC236}">
                <a16:creationId xmlns:a16="http://schemas.microsoft.com/office/drawing/2014/main" id="{D1A59EAE-4345-4F00-A371-3E57974AB7EA}"/>
              </a:ext>
            </a:extLst>
          </p:cNvPr>
          <p:cNvSpPr/>
          <p:nvPr/>
        </p:nvSpPr>
        <p:spPr>
          <a:xfrm>
            <a:off x="1044216" y="4364018"/>
            <a:ext cx="5282215" cy="584775"/>
          </a:xfrm>
          <a:prstGeom prst="rect">
            <a:avLst/>
          </a:prstGeom>
        </p:spPr>
        <p:txBody>
          <a:bodyPr wrap="none">
            <a:spAutoFit/>
          </a:bodyPr>
          <a:lstStyle/>
          <a:p>
            <a:r>
              <a:rPr lang="en-US" altLang="zh-CN" sz="3200" kern="0" dirty="0">
                <a:solidFill>
                  <a:srgbClr val="C00000"/>
                </a:solidFill>
                <a:latin typeface="Gill Sans Light"/>
              </a:rPr>
              <a:t>Average precision gain of 16.0%</a:t>
            </a:r>
            <a:endParaRPr lang="zh-CN" altLang="en-US" sz="3200" kern="0" dirty="0">
              <a:solidFill>
                <a:srgbClr val="C00000"/>
              </a:solidFill>
              <a:latin typeface="Gill Sans Light"/>
            </a:endParaRPr>
          </a:p>
        </p:txBody>
      </p:sp>
      <p:pic>
        <p:nvPicPr>
          <p:cNvPr id="16" name="音频 15">
            <a:hlinkClick r:id="" action="ppaction://media"/>
            <a:extLst>
              <a:ext uri="{FF2B5EF4-FFF2-40B4-BE49-F238E27FC236}">
                <a16:creationId xmlns:a16="http://schemas.microsoft.com/office/drawing/2014/main" id="{7CDFFAAE-04D3-41F3-8D33-6B8B88954AE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79999186"/>
      </p:ext>
    </p:extLst>
  </p:cSld>
  <p:clrMapOvr>
    <a:masterClrMapping/>
  </p:clrMapOvr>
  <p:transition spd="med" advTm="19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bldLst>
      <p:bldP spid="7"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A27AA5-6AD3-4746-BE2D-78A023400064}"/>
              </a:ext>
            </a:extLst>
          </p:cNvPr>
          <p:cNvPicPr>
            <a:picLocks noChangeAspect="1"/>
          </p:cNvPicPr>
          <p:nvPr/>
        </p:nvPicPr>
        <p:blipFill>
          <a:blip r:embed="rId6"/>
          <a:stretch>
            <a:fillRect/>
          </a:stretch>
        </p:blipFill>
        <p:spPr>
          <a:xfrm>
            <a:off x="7831066" y="1940639"/>
            <a:ext cx="2428875" cy="2819400"/>
          </a:xfrm>
          <a:prstGeom prst="rect">
            <a:avLst/>
          </a:prstGeom>
        </p:spPr>
      </p:pic>
      <p:sp>
        <p:nvSpPr>
          <p:cNvPr id="19" name="箭头: 右 18">
            <a:extLst>
              <a:ext uri="{FF2B5EF4-FFF2-40B4-BE49-F238E27FC236}">
                <a16:creationId xmlns:a16="http://schemas.microsoft.com/office/drawing/2014/main" id="{F5C0E657-B8A5-42D0-AED6-6268FAABF335}"/>
              </a:ext>
            </a:extLst>
          </p:cNvPr>
          <p:cNvSpPr/>
          <p:nvPr/>
        </p:nvSpPr>
        <p:spPr>
          <a:xfrm>
            <a:off x="6010291" y="3084992"/>
            <a:ext cx="1465216" cy="530694"/>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WHAT?           HOW?">
            <a:extLst>
              <a:ext uri="{FF2B5EF4-FFF2-40B4-BE49-F238E27FC236}">
                <a16:creationId xmlns:a16="http://schemas.microsoft.com/office/drawing/2014/main" id="{2FF01C25-DB0E-47FC-8CF5-511496B664CD}"/>
              </a:ext>
            </a:extLst>
          </p:cNvPr>
          <p:cNvSpPr txBox="1">
            <a:spLocks/>
          </p:cNvSpPr>
          <p:nvPr/>
        </p:nvSpPr>
        <p:spPr>
          <a:xfrm>
            <a:off x="1615023" y="35047"/>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grpSp>
        <p:nvGrpSpPr>
          <p:cNvPr id="10" name="组合 9">
            <a:extLst>
              <a:ext uri="{FF2B5EF4-FFF2-40B4-BE49-F238E27FC236}">
                <a16:creationId xmlns:a16="http://schemas.microsoft.com/office/drawing/2014/main" id="{F0603DB1-C9B7-4EC4-A23D-CCFF87E7CF51}"/>
              </a:ext>
            </a:extLst>
          </p:cNvPr>
          <p:cNvGrpSpPr/>
          <p:nvPr/>
        </p:nvGrpSpPr>
        <p:grpSpPr>
          <a:xfrm>
            <a:off x="58301" y="1992753"/>
            <a:ext cx="8386408" cy="4668798"/>
            <a:chOff x="58301" y="1992753"/>
            <a:chExt cx="8386408" cy="4668798"/>
          </a:xfrm>
        </p:grpSpPr>
        <p:grpSp>
          <p:nvGrpSpPr>
            <p:cNvPr id="2" name="Group 1">
              <a:extLst>
                <a:ext uri="{FF2B5EF4-FFF2-40B4-BE49-F238E27FC236}">
                  <a16:creationId xmlns:a16="http://schemas.microsoft.com/office/drawing/2014/main" id="{7000D638-9BF8-46D1-9AE8-D150F5FF30EA}"/>
                </a:ext>
              </a:extLst>
            </p:cNvPr>
            <p:cNvGrpSpPr/>
            <p:nvPr/>
          </p:nvGrpSpPr>
          <p:grpSpPr>
            <a:xfrm>
              <a:off x="141510" y="1992753"/>
              <a:ext cx="8303199" cy="4668798"/>
              <a:chOff x="-258390" y="1413158"/>
              <a:chExt cx="8598881" cy="5041412"/>
            </a:xfrm>
          </p:grpSpPr>
          <p:grpSp>
            <p:nvGrpSpPr>
              <p:cNvPr id="62" name="Group 61">
                <a:extLst>
                  <a:ext uri="{FF2B5EF4-FFF2-40B4-BE49-F238E27FC236}">
                    <a16:creationId xmlns:a16="http://schemas.microsoft.com/office/drawing/2014/main" id="{E30EF780-E85F-41BA-8B38-65FC8483BB29}"/>
                  </a:ext>
                </a:extLst>
              </p:cNvPr>
              <p:cNvGrpSpPr/>
              <p:nvPr/>
            </p:nvGrpSpPr>
            <p:grpSpPr>
              <a:xfrm>
                <a:off x="-258390" y="2082684"/>
                <a:ext cx="8598881" cy="4371886"/>
                <a:chOff x="6279593" y="2082684"/>
                <a:chExt cx="8598881" cy="4371886"/>
              </a:xfrm>
            </p:grpSpPr>
            <mc:AlternateContent xmlns:mc="http://schemas.openxmlformats.org/markup-compatibility/2006" xmlns:a14="http://schemas.microsoft.com/office/drawing/2010/main">
              <mc:Choice Requires="a14">
                <p:sp>
                  <p:nvSpPr>
                    <p:cNvPr id="30" name="OBJECTS">
                      <a:extLst>
                        <a:ext uri="{FF2B5EF4-FFF2-40B4-BE49-F238E27FC236}">
                          <a16:creationId xmlns:a16="http://schemas.microsoft.com/office/drawing/2014/main" id="{B07E35E6-12F3-414E-9E6C-619F43283498}"/>
                        </a:ext>
                      </a:extLst>
                    </p:cNvPr>
                    <p:cNvSpPr txBox="1"/>
                    <p:nvPr/>
                  </p:nvSpPr>
                  <p:spPr>
                    <a:xfrm>
                      <a:off x="6279593" y="5977869"/>
                      <a:ext cx="8598881" cy="47670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5719" tIns="35719" rIns="35719" bIns="35719" anchor="ctr">
                      <a:spAutoFit/>
                    </a:bodyPr>
                    <a:lstStyle>
                      <a:lvl1pPr>
                        <a:defRPr sz="3000" b="0">
                          <a:latin typeface="Gill Sans Light"/>
                          <a:ea typeface="Gill Sans Light"/>
                          <a:cs typeface="Gill Sans Light"/>
                          <a:sym typeface="Gill Sans Light"/>
                        </a:defRPr>
                      </a:lvl1pPr>
                    </a:lstStyle>
                    <a:p>
                      <a14:m>
                        <m:oMath xmlns:m="http://schemas.openxmlformats.org/officeDocument/2006/math">
                          <m:r>
                            <a:rPr lang="en-US" altLang="zh-CN" sz="2400" i="1" dirty="0" smtClean="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r>
                            <m:rPr>
                              <m:nor/>
                            </m:rPr>
                            <a:rPr lang="en-US" altLang="zh-CN" sz="2400" b="0" i="0" dirty="0" smtClean="0">
                              <a:gradFill>
                                <a:gsLst>
                                  <a:gs pos="0">
                                    <a:schemeClr val="tx1"/>
                                  </a:gs>
                                  <a:gs pos="100000">
                                    <a:schemeClr val="tx1"/>
                                  </a:gs>
                                </a:gsLst>
                                <a:lin ang="5400000" scaled="1"/>
                              </a:gradFill>
                            </a:rPr>
                            <m:t>PiB</m:t>
                          </m:r>
                          <m:r>
                            <m:rPr>
                              <m:nor/>
                            </m:rPr>
                            <a:rPr lang="en-US" altLang="zh-CN" sz="2400" b="0" i="0" dirty="0" smtClean="0">
                              <a:gradFill>
                                <a:gsLst>
                                  <a:gs pos="0">
                                    <a:schemeClr val="tx1"/>
                                  </a:gs>
                                  <a:gs pos="100000">
                                    <a:schemeClr val="tx1"/>
                                  </a:gs>
                                </a:gsLst>
                                <a:lin ang="5400000" scaled="1"/>
                              </a:gradFill>
                            </a:rPr>
                            <m:t> </m:t>
                          </m:r>
                          <m:r>
                            <m:rPr>
                              <m:nor/>
                            </m:rPr>
                            <a:rPr lang="en-US" altLang="zh-CN" sz="2400" b="0" i="0" dirty="0" smtClean="0">
                              <a:gradFill>
                                <a:gsLst>
                                  <a:gs pos="0">
                                    <a:schemeClr val="tx1"/>
                                  </a:gs>
                                  <a:gs pos="100000">
                                    <a:schemeClr val="tx1"/>
                                  </a:gs>
                                </a:gsLst>
                                <a:lin ang="5400000" scaled="1"/>
                              </a:gradFill>
                            </a:rPr>
                            <m:t>Distribution</m:t>
                          </m:r>
                          <m:r>
                            <m:rPr>
                              <m:nor/>
                            </m:rPr>
                            <a:rPr lang="en-US" altLang="zh-CN" sz="2400" dirty="0">
                              <a:gradFill>
                                <a:gsLst>
                                  <a:gs pos="0">
                                    <a:schemeClr val="tx1"/>
                                  </a:gs>
                                  <a:gs pos="100000">
                                    <a:schemeClr val="tx1"/>
                                  </a:gs>
                                </a:gsLst>
                                <a:lin ang="5400000" scaled="1"/>
                              </a:gradFill>
                              <a:sym typeface="Helvetica Neue"/>
                            </a:rPr>
                            <m:t> </m:t>
                          </m:r>
                          <m:r>
                            <m:rPr>
                              <m:nor/>
                            </m:rPr>
                            <a:rPr lang="en-US" altLang="zh-CN" sz="2400" b="0" i="0" dirty="0" smtClean="0">
                              <a:gradFill>
                                <a:gsLst>
                                  <a:gs pos="0">
                                    <a:schemeClr val="tx1"/>
                                  </a:gs>
                                  <a:gs pos="100000">
                                    <a:schemeClr val="tx1"/>
                                  </a:gs>
                                </a:gsLst>
                                <a:lin ang="5400000" scaled="1"/>
                              </a:gradFill>
                              <a:sym typeface="Helvetica Neue"/>
                            </a:rPr>
                            <m:t>V</m:t>
                          </m:r>
                          <m:r>
                            <m:rPr>
                              <m:nor/>
                            </m:rPr>
                            <a:rPr lang="en-US" altLang="zh-CN" sz="2400" dirty="0">
                              <a:gradFill>
                                <a:gsLst>
                                  <a:gs pos="0">
                                    <a:schemeClr val="tx1"/>
                                  </a:gs>
                                  <a:gs pos="100000">
                                    <a:schemeClr val="tx1"/>
                                  </a:gs>
                                </a:gsLst>
                                <a:lin ang="5400000" scaled="1"/>
                              </a:gradFill>
                              <a:sym typeface="Helvetica Neue"/>
                            </a:rPr>
                            <m:t>olume</m:t>
                          </m:r>
                          <m:r>
                            <m:rPr>
                              <m:nor/>
                            </m:rPr>
                            <a:rPr lang="en-US" altLang="zh-CN" sz="2400" dirty="0">
                              <a:gradFill>
                                <a:gsLst>
                                  <a:gs pos="0">
                                    <a:schemeClr val="tx1"/>
                                  </a:gs>
                                  <a:gs pos="100000">
                                    <a:schemeClr val="tx1"/>
                                  </a:gs>
                                </a:gsLst>
                                <a:lin ang="5400000" scaled="1"/>
                              </a:gradFill>
                              <a:sym typeface="Helvetica Neue"/>
                            </a:rPr>
                            <m:t> </m:t>
                          </m:r>
                          <m:r>
                            <m:rPr>
                              <m:nor/>
                            </m:rPr>
                            <a:rPr lang="en-US" altLang="zh-CN" sz="2400" b="0" i="0" dirty="0" smtClean="0">
                              <a:gradFill>
                                <a:gsLst>
                                  <a:gs pos="0">
                                    <a:schemeClr val="tx1"/>
                                  </a:gs>
                                  <a:gs pos="100000">
                                    <a:schemeClr val="tx1"/>
                                  </a:gs>
                                </a:gsLst>
                                <a:lin ang="5400000" scaled="1"/>
                              </a:gradFill>
                              <a:sym typeface="Helvetica Neue"/>
                            </a:rPr>
                            <m:t>R</m:t>
                          </m:r>
                          <m:r>
                            <m:rPr>
                              <m:nor/>
                            </m:rPr>
                            <a:rPr lang="en-US" altLang="zh-CN" sz="2400" dirty="0">
                              <a:gradFill>
                                <a:gsLst>
                                  <a:gs pos="0">
                                    <a:schemeClr val="tx1"/>
                                  </a:gs>
                                  <a:gs pos="100000">
                                    <a:schemeClr val="tx1"/>
                                  </a:gs>
                                </a:gsLst>
                                <a:lin ang="5400000" scaled="1"/>
                              </a:gradFill>
                              <a:sym typeface="Helvetica Neue"/>
                            </a:rPr>
                            <m:t>atio</m:t>
                          </m:r>
                          <m:r>
                            <a:rPr lang="en-US" altLang="zh-CN" sz="2400" i="1">
                              <a:gradFill>
                                <a:gsLst>
                                  <a:gs pos="0">
                                    <a:schemeClr val="tx1"/>
                                  </a:gs>
                                  <a:gs pos="100000">
                                    <a:schemeClr val="tx1"/>
                                  </a:gs>
                                </a:gsLst>
                                <a:lin ang="5400000" scaled="1"/>
                              </a:gradFill>
                              <a:latin typeface="Cambria Math" panose="02040503050406030204" pitchFamily="18" charset="0"/>
                            </a:rPr>
                            <m:t>⇒</m:t>
                          </m:r>
                          <m:r>
                            <a:rPr lang="en-US" altLang="zh-CN" sz="2400" b="0" i="1" smtClean="0">
                              <a:gradFill>
                                <a:gsLst>
                                  <a:gs pos="0">
                                    <a:schemeClr val="tx1"/>
                                  </a:gs>
                                  <a:gs pos="100000">
                                    <a:schemeClr val="tx1"/>
                                  </a:gs>
                                </a:gsLst>
                                <a:lin ang="5400000" scaled="1"/>
                              </a:gradFill>
                              <a:latin typeface="Cambria Math" panose="02040503050406030204" pitchFamily="18" charset="0"/>
                            </a:rPr>
                            <m:t> </m:t>
                          </m:r>
                          <m:r>
                            <a:rPr lang="en-US" sz="2400" i="1" dirty="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oMath>
                      </a14:m>
                      <a:r>
                        <a:rPr lang="en-US" sz="2400" dirty="0">
                          <a:gradFill>
                            <a:gsLst>
                              <a:gs pos="0">
                                <a:schemeClr val="tx1"/>
                              </a:gs>
                              <a:gs pos="100000">
                                <a:schemeClr val="tx1"/>
                              </a:gs>
                            </a:gsLst>
                            <a:lin ang="5400000" scaled="1"/>
                          </a:gradFill>
                        </a:rPr>
                        <a:t>Amyloid </a:t>
                      </a:r>
                      <a14:m>
                        <m:oMath xmlns:m="http://schemas.openxmlformats.org/officeDocument/2006/math">
                          <m:r>
                            <a:rPr lang="en-US" sz="2400" i="1">
                              <a:gradFill>
                                <a:gsLst>
                                  <a:gs pos="0">
                                    <a:schemeClr val="tx1"/>
                                  </a:gs>
                                  <a:gs pos="100000">
                                    <a:schemeClr val="tx1"/>
                                  </a:gs>
                                </a:gsLst>
                                <a:lin ang="5400000" scaled="1"/>
                              </a:gradFill>
                              <a:latin typeface="Cambria Math" panose="02040503050406030204" pitchFamily="18" charset="0"/>
                            </a:rPr>
                            <m:t>⇒</m:t>
                          </m:r>
                        </m:oMath>
                      </a14:m>
                      <a:r>
                        <a:rPr lang="en-US" sz="2400" dirty="0">
                          <a:gradFill>
                            <a:gsLst>
                              <a:gs pos="0">
                                <a:schemeClr val="tx1"/>
                              </a:gs>
                              <a:gs pos="100000">
                                <a:schemeClr val="tx1"/>
                              </a:gs>
                            </a:gsLst>
                            <a:lin ang="5400000" scaled="1"/>
                          </a:gradFill>
                          <a:ea typeface="Cambria Math" panose="02040503050406030204" pitchFamily="18" charset="0"/>
                        </a:rPr>
                        <a:t> </a:t>
                      </a:r>
                      <a14:m>
                        <m:oMath xmlns:m="http://schemas.openxmlformats.org/officeDocument/2006/math">
                          <m:r>
                            <a:rPr lang="en-US" sz="2400" i="1" dirty="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oMath>
                      </a14:m>
                      <a:r>
                        <a:rPr lang="en-US" sz="2400" dirty="0">
                          <a:gradFill>
                            <a:gsLst>
                              <a:gs pos="0">
                                <a:schemeClr val="tx1"/>
                              </a:gs>
                              <a:gs pos="100000">
                                <a:schemeClr val="tx1"/>
                              </a:gs>
                            </a:gsLst>
                            <a:lin ang="5400000" scaled="1"/>
                          </a:gradFill>
                        </a:rPr>
                        <a:t>Risk of Dementia </a:t>
                      </a:r>
                      <a:endParaRPr sz="2400" dirty="0">
                        <a:gradFill>
                          <a:gsLst>
                            <a:gs pos="0">
                              <a:schemeClr val="tx1"/>
                            </a:gs>
                            <a:gs pos="100000">
                              <a:schemeClr val="tx1"/>
                            </a:gs>
                          </a:gsLst>
                          <a:lin ang="5400000" scaled="1"/>
                        </a:gradFill>
                      </a:endParaRPr>
                    </a:p>
                  </p:txBody>
                </p:sp>
              </mc:Choice>
              <mc:Fallback xmlns="">
                <p:sp>
                  <p:nvSpPr>
                    <p:cNvPr id="30" name="OBJECTS">
                      <a:extLst>
                        <a:ext uri="{FF2B5EF4-FFF2-40B4-BE49-F238E27FC236}">
                          <a16:creationId xmlns:a16="http://schemas.microsoft.com/office/drawing/2014/main" id="{B07E35E6-12F3-414E-9E6C-619F43283498}"/>
                        </a:ext>
                      </a:extLst>
                    </p:cNvPr>
                    <p:cNvSpPr txBox="1">
                      <a:spLocks noRot="1" noChangeAspect="1" noMove="1" noResize="1" noEditPoints="1" noAdjustHandles="1" noChangeArrowheads="1" noChangeShapeType="1" noTextEdit="1"/>
                    </p:cNvSpPr>
                    <p:nvPr/>
                  </p:nvSpPr>
                  <p:spPr>
                    <a:xfrm>
                      <a:off x="6279593" y="5977869"/>
                      <a:ext cx="8598881" cy="476701"/>
                    </a:xfrm>
                    <a:prstGeom prst="rect">
                      <a:avLst/>
                    </a:prstGeom>
                    <a:blipFill>
                      <a:blip r:embed="rId8"/>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47" name="Group 46">
                  <a:extLst>
                    <a:ext uri="{FF2B5EF4-FFF2-40B4-BE49-F238E27FC236}">
                      <a16:creationId xmlns:a16="http://schemas.microsoft.com/office/drawing/2014/main" id="{901EEC0F-AD57-4D5C-8BBB-DDFF2E0D155D}"/>
                    </a:ext>
                  </a:extLst>
                </p:cNvPr>
                <p:cNvGrpSpPr/>
                <p:nvPr/>
              </p:nvGrpSpPr>
              <p:grpSpPr>
                <a:xfrm>
                  <a:off x="7598846" y="2082684"/>
                  <a:ext cx="2870015" cy="3109781"/>
                  <a:chOff x="7378320" y="2082684"/>
                  <a:chExt cx="2870015" cy="3109781"/>
                </a:xfrm>
              </p:grpSpPr>
              <p:pic>
                <p:nvPicPr>
                  <p:cNvPr id="42" name="Picture 41">
                    <a:extLst>
                      <a:ext uri="{FF2B5EF4-FFF2-40B4-BE49-F238E27FC236}">
                        <a16:creationId xmlns:a16="http://schemas.microsoft.com/office/drawing/2014/main" id="{FA995E18-10C5-45D5-85FD-F53B748979AC}"/>
                      </a:ext>
                    </a:extLst>
                  </p:cNvPr>
                  <p:cNvPicPr>
                    <a:picLocks noChangeAspect="1"/>
                  </p:cNvPicPr>
                  <p:nvPr/>
                </p:nvPicPr>
                <p:blipFill rotWithShape="1">
                  <a:blip r:embed="rId9">
                    <a:extLst>
                      <a:ext uri="{28A0092B-C50C-407E-A947-70E740481C1C}">
                        <a14:useLocalDpi xmlns:a14="http://schemas.microsoft.com/office/drawing/2010/main" val="0"/>
                      </a:ext>
                    </a:extLst>
                  </a:blip>
                  <a:srcRect l="2025" t="15996" r="51467" b="4144"/>
                  <a:stretch/>
                </p:blipFill>
                <p:spPr>
                  <a:xfrm>
                    <a:off x="7378320" y="2082684"/>
                    <a:ext cx="1948750" cy="1592816"/>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45" name="Cognition">
                    <a:extLst>
                      <a:ext uri="{FF2B5EF4-FFF2-40B4-BE49-F238E27FC236}">
                        <a16:creationId xmlns:a16="http://schemas.microsoft.com/office/drawing/2014/main" id="{D0DCB649-4B11-441B-97C3-CD055D1D8912}"/>
                      </a:ext>
                    </a:extLst>
                  </p:cNvPr>
                  <p:cNvSpPr txBox="1"/>
                  <p:nvPr/>
                </p:nvSpPr>
                <p:spPr>
                  <a:xfrm>
                    <a:off x="8191487" y="4715764"/>
                    <a:ext cx="2056848" cy="476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000" b="0">
                        <a:latin typeface="Gill Sans Light"/>
                        <a:ea typeface="Gill Sans Light"/>
                        <a:cs typeface="Gill Sans Light"/>
                        <a:sym typeface="Gill Sans Light"/>
                      </a:defRPr>
                    </a:lvl1pPr>
                  </a:lstStyle>
                  <a:p>
                    <a:r>
                      <a:rPr lang="en-US" sz="2400" dirty="0">
                        <a:gradFill>
                          <a:gsLst>
                            <a:gs pos="0">
                              <a:schemeClr val="tx1"/>
                            </a:gs>
                            <a:gs pos="100000">
                              <a:schemeClr val="tx1"/>
                            </a:gs>
                          </a:gsLst>
                          <a:lin ang="5400000" scaled="1"/>
                        </a:gradFill>
                      </a:rPr>
                      <a:t>PiB PET imaging</a:t>
                    </a:r>
                    <a:endParaRPr sz="2400" dirty="0">
                      <a:gradFill>
                        <a:gsLst>
                          <a:gs pos="0">
                            <a:schemeClr val="tx1"/>
                          </a:gs>
                          <a:gs pos="100000">
                            <a:schemeClr val="tx1"/>
                          </a:gs>
                        </a:gsLst>
                        <a:lin ang="5400000" scaled="1"/>
                      </a:gradFill>
                    </a:endParaRPr>
                  </a:p>
                </p:txBody>
              </p:sp>
            </p:grpSp>
          </p:grpSp>
          <p:pic>
            <p:nvPicPr>
              <p:cNvPr id="36" name="pet3.png" descr="pet3.png">
                <a:extLst>
                  <a:ext uri="{FF2B5EF4-FFF2-40B4-BE49-F238E27FC236}">
                    <a16:creationId xmlns:a16="http://schemas.microsoft.com/office/drawing/2014/main" id="{12DF1C99-0568-2E48-B32A-1A472279A7B6}"/>
                  </a:ext>
                </a:extLst>
              </p:cNvPr>
              <p:cNvPicPr>
                <a:picLocks noChangeAspect="1"/>
              </p:cNvPicPr>
              <p:nvPr/>
            </p:nvPicPr>
            <p:blipFill>
              <a:blip r:embed="rId10"/>
              <a:stretch>
                <a:fillRect/>
              </a:stretch>
            </p:blipFill>
            <p:spPr>
              <a:xfrm>
                <a:off x="3310061" y="1413158"/>
                <a:ext cx="2141098" cy="2700703"/>
              </a:xfrm>
              <a:prstGeom prst="rect">
                <a:avLst/>
              </a:prstGeom>
              <a:ln w="25400">
                <a:solidFill>
                  <a:srgbClr val="F3F7F5"/>
                </a:solidFill>
                <a:miter lim="400000"/>
              </a:ln>
              <a:effectLst>
                <a:outerShdw blurRad="50800" dist="25400" dir="3600000" rotWithShape="0">
                  <a:srgbClr val="000000">
                    <a:alpha val="70000"/>
                  </a:srgbClr>
                </a:outerShdw>
              </a:effectLst>
            </p:spPr>
          </p:pic>
        </p:grpSp>
        <p:sp>
          <p:nvSpPr>
            <p:cNvPr id="8" name="矩形 7">
              <a:extLst>
                <a:ext uri="{FF2B5EF4-FFF2-40B4-BE49-F238E27FC236}">
                  <a16:creationId xmlns:a16="http://schemas.microsoft.com/office/drawing/2014/main" id="{B8064A69-A55E-4DA9-8EB8-CA4ED6CA64C9}"/>
                </a:ext>
              </a:extLst>
            </p:cNvPr>
            <p:cNvSpPr/>
            <p:nvPr/>
          </p:nvSpPr>
          <p:spPr>
            <a:xfrm>
              <a:off x="58301" y="5634645"/>
              <a:ext cx="3284169" cy="461665"/>
            </a:xfrm>
            <a:prstGeom prst="rect">
              <a:avLst/>
            </a:prstGeom>
          </p:spPr>
          <p:txBody>
            <a:bodyPr wrap="none">
              <a:spAutoFit/>
            </a:bodyPr>
            <a:lstStyle/>
            <a:p>
              <a:r>
                <a:rPr lang="en-US" altLang="zh-CN" sz="2400" dirty="0">
                  <a:gradFill>
                    <a:gsLst>
                      <a:gs pos="0">
                        <a:schemeClr val="tx1"/>
                      </a:gs>
                      <a:gs pos="100000">
                        <a:schemeClr val="tx1"/>
                      </a:gs>
                    </a:gsLst>
                    <a:lin ang="5400000" scaled="1"/>
                  </a:gradFill>
                  <a:latin typeface="Gill Sans Light"/>
                  <a:sym typeface="Gill Sans Light"/>
                </a:rPr>
                <a:t>(Pittsburgh compound B) </a:t>
              </a:r>
              <a:endParaRPr lang="zh-CN" altLang="en-US" sz="2400" dirty="0">
                <a:gradFill>
                  <a:gsLst>
                    <a:gs pos="0">
                      <a:schemeClr val="tx1"/>
                    </a:gs>
                    <a:gs pos="100000">
                      <a:schemeClr val="tx1"/>
                    </a:gs>
                  </a:gsLst>
                  <a:lin ang="5400000" scaled="1"/>
                </a:gradFill>
                <a:latin typeface="Gill Sans Light"/>
                <a:sym typeface="Gill Sans Light"/>
              </a:endParaRPr>
            </a:p>
          </p:txBody>
        </p:sp>
        <p:sp>
          <p:nvSpPr>
            <p:cNvPr id="9" name="矩形 8">
              <a:extLst>
                <a:ext uri="{FF2B5EF4-FFF2-40B4-BE49-F238E27FC236}">
                  <a16:creationId xmlns:a16="http://schemas.microsoft.com/office/drawing/2014/main" id="{F2B00CEE-D4D8-4E8A-A58D-25C35FCDD08E}"/>
                </a:ext>
              </a:extLst>
            </p:cNvPr>
            <p:cNvSpPr/>
            <p:nvPr/>
          </p:nvSpPr>
          <p:spPr>
            <a:xfrm>
              <a:off x="3298594" y="5634645"/>
              <a:ext cx="4176913" cy="461665"/>
            </a:xfrm>
            <a:prstGeom prst="rect">
              <a:avLst/>
            </a:prstGeom>
          </p:spPr>
          <p:txBody>
            <a:bodyPr wrap="none">
              <a:spAutoFit/>
            </a:bodyPr>
            <a:lstStyle/>
            <a:p>
              <a:r>
                <a:rPr lang="en-US" altLang="zh-CN" sz="2400" dirty="0">
                  <a:gradFill>
                    <a:gsLst>
                      <a:gs pos="0">
                        <a:schemeClr val="tx1"/>
                      </a:gs>
                      <a:gs pos="100000">
                        <a:schemeClr val="tx1"/>
                      </a:gs>
                    </a:gsLst>
                    <a:lin ang="5400000" scaled="1"/>
                  </a:gradFill>
                  <a:latin typeface="Gill Sans Light"/>
                </a:rPr>
                <a:t>(Positron-emission tomography)</a:t>
              </a:r>
              <a:endParaRPr lang="zh-CN" altLang="en-US" sz="2400" dirty="0">
                <a:gradFill>
                  <a:gsLst>
                    <a:gs pos="0">
                      <a:schemeClr val="tx1"/>
                    </a:gs>
                    <a:gs pos="100000">
                      <a:schemeClr val="tx1"/>
                    </a:gs>
                  </a:gsLst>
                  <a:lin ang="5400000" scaled="1"/>
                </a:gradFill>
                <a:latin typeface="Gill Sans Light"/>
              </a:endParaRPr>
            </a:p>
          </p:txBody>
        </p:sp>
      </p:grpSp>
      <p:pic>
        <p:nvPicPr>
          <p:cNvPr id="3" name="音频 2">
            <a:hlinkClick r:id="" action="ppaction://media"/>
            <a:extLst>
              <a:ext uri="{FF2B5EF4-FFF2-40B4-BE49-F238E27FC236}">
                <a16:creationId xmlns:a16="http://schemas.microsoft.com/office/drawing/2014/main" id="{CF463DA6-2E84-49F5-BA31-131E177F17E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407110635"/>
      </p:ext>
    </p:extLst>
  </p:cSld>
  <p:clrMapOvr>
    <a:masterClrMapping/>
  </p:clrMapOvr>
  <p:transition spd="med" advTm="304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9" name="组合 8">
            <a:extLst>
              <a:ext uri="{FF2B5EF4-FFF2-40B4-BE49-F238E27FC236}">
                <a16:creationId xmlns:a16="http://schemas.microsoft.com/office/drawing/2014/main" id="{51527F9B-BEB0-4F2F-A504-3245931B4BE5}"/>
              </a:ext>
            </a:extLst>
          </p:cNvPr>
          <p:cNvGrpSpPr/>
          <p:nvPr/>
        </p:nvGrpSpPr>
        <p:grpSpPr>
          <a:xfrm>
            <a:off x="1294565" y="2874423"/>
            <a:ext cx="1266093" cy="1642327"/>
            <a:chOff x="1829136" y="2339145"/>
            <a:chExt cx="1266093" cy="1642327"/>
          </a:xfrm>
        </p:grpSpPr>
        <p:sp>
          <p:nvSpPr>
            <p:cNvPr id="6" name="椭圆 5">
              <a:extLst>
                <a:ext uri="{FF2B5EF4-FFF2-40B4-BE49-F238E27FC236}">
                  <a16:creationId xmlns:a16="http://schemas.microsoft.com/office/drawing/2014/main" id="{5143C291-8467-4460-B3F0-E832A0EBBFB1}"/>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A9A63F2-C93E-4A49-B712-C9D8CB67456F}"/>
                    </a:ext>
                  </a:extLst>
                </p:cNvPr>
                <p:cNvSpPr/>
                <p:nvPr/>
              </p:nvSpPr>
              <p:spPr>
                <a:xfrm>
                  <a:off x="2017220" y="3612140"/>
                  <a:ext cx="908582"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𝑥</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7" name="矩形 6">
                  <a:extLst>
                    <a:ext uri="{FF2B5EF4-FFF2-40B4-BE49-F238E27FC236}">
                      <a16:creationId xmlns:a16="http://schemas.microsoft.com/office/drawing/2014/main" id="{FA9A63F2-C93E-4A49-B712-C9D8CB67456F}"/>
                    </a:ext>
                  </a:extLst>
                </p:cNvPr>
                <p:cNvSpPr>
                  <a:spLocks noRot="1" noChangeAspect="1" noMove="1" noResize="1" noEditPoints="1" noAdjustHandles="1" noChangeArrowheads="1" noChangeShapeType="1" noTextEdit="1"/>
                </p:cNvSpPr>
                <p:nvPr/>
              </p:nvSpPr>
              <p:spPr>
                <a:xfrm>
                  <a:off x="2017220" y="3612140"/>
                  <a:ext cx="90858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FDAB584F-D41A-4D0D-A12C-353ACC52CEF8}"/>
              </a:ext>
            </a:extLst>
          </p:cNvPr>
          <p:cNvGrpSpPr/>
          <p:nvPr/>
        </p:nvGrpSpPr>
        <p:grpSpPr>
          <a:xfrm>
            <a:off x="3585255" y="1584908"/>
            <a:ext cx="1266093" cy="1642327"/>
            <a:chOff x="1829136" y="2339145"/>
            <a:chExt cx="1266093" cy="1642327"/>
          </a:xfrm>
        </p:grpSpPr>
        <p:sp>
          <p:nvSpPr>
            <p:cNvPr id="19" name="椭圆 18">
              <a:extLst>
                <a:ext uri="{FF2B5EF4-FFF2-40B4-BE49-F238E27FC236}">
                  <a16:creationId xmlns:a16="http://schemas.microsoft.com/office/drawing/2014/main" id="{B228ED6D-8740-4EB4-B1D9-FD29DBCDE9BA}"/>
                </a:ext>
              </a:extLst>
            </p:cNvPr>
            <p:cNvSpPr/>
            <p:nvPr/>
          </p:nvSpPr>
          <p:spPr>
            <a:xfrm>
              <a:off x="1829136" y="2339145"/>
              <a:ext cx="1266093" cy="10972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E39447B-B13F-4C65-8A1C-102A5D82FE8A}"/>
                    </a:ext>
                  </a:extLst>
                </p:cNvPr>
                <p:cNvSpPr/>
                <p:nvPr/>
              </p:nvSpPr>
              <p:spPr>
                <a:xfrm>
                  <a:off x="2017220" y="3612140"/>
                  <a:ext cx="889924"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i="1" dirty="0">
                              <a:gradFill>
                                <a:gsLst>
                                  <a:gs pos="0">
                                    <a:schemeClr val="tx1"/>
                                  </a:gs>
                                  <a:gs pos="100000">
                                    <a:schemeClr val="tx1"/>
                                  </a:gs>
                                </a:gsLst>
                                <a:lin ang="0" scaled="0"/>
                              </a:gradFill>
                              <a:latin typeface="Cambria Math" panose="02040503050406030204" pitchFamily="18" charset="0"/>
                            </a:rPr>
                            <m:t>𝑠</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0" name="矩形 19">
                  <a:extLst>
                    <a:ext uri="{FF2B5EF4-FFF2-40B4-BE49-F238E27FC236}">
                      <a16:creationId xmlns:a16="http://schemas.microsoft.com/office/drawing/2014/main" id="{4E39447B-B13F-4C65-8A1C-102A5D82FE8A}"/>
                    </a:ext>
                  </a:extLst>
                </p:cNvPr>
                <p:cNvSpPr>
                  <a:spLocks noRot="1" noChangeAspect="1" noMove="1" noResize="1" noEditPoints="1" noAdjustHandles="1" noChangeArrowheads="1" noChangeShapeType="1" noTextEdit="1"/>
                </p:cNvSpPr>
                <p:nvPr/>
              </p:nvSpPr>
              <p:spPr>
                <a:xfrm>
                  <a:off x="2017220" y="3612140"/>
                  <a:ext cx="889924"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67CC2649-614C-4FF2-B064-CE95DDAF275A}"/>
              </a:ext>
            </a:extLst>
          </p:cNvPr>
          <p:cNvGrpSpPr/>
          <p:nvPr/>
        </p:nvGrpSpPr>
        <p:grpSpPr>
          <a:xfrm>
            <a:off x="3585254" y="5148812"/>
            <a:ext cx="1266093" cy="1664256"/>
            <a:chOff x="1829136" y="2339145"/>
            <a:chExt cx="1266093" cy="1664256"/>
          </a:xfrm>
        </p:grpSpPr>
        <p:sp>
          <p:nvSpPr>
            <p:cNvPr id="22" name="椭圆 21">
              <a:extLst>
                <a:ext uri="{FF2B5EF4-FFF2-40B4-BE49-F238E27FC236}">
                  <a16:creationId xmlns:a16="http://schemas.microsoft.com/office/drawing/2014/main" id="{5960D8A0-2E55-45FD-8697-6741BAF5BD1A}"/>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22BAD04-F9D8-44DD-8C83-9DE8B4B0ECE1}"/>
                    </a:ext>
                  </a:extLst>
                </p:cNvPr>
                <p:cNvSpPr/>
                <p:nvPr/>
              </p:nvSpPr>
              <p:spPr>
                <a:xfrm>
                  <a:off x="2017220" y="3612140"/>
                  <a:ext cx="916213" cy="391261"/>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𝑦</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3" name="矩形 22">
                  <a:extLst>
                    <a:ext uri="{FF2B5EF4-FFF2-40B4-BE49-F238E27FC236}">
                      <a16:creationId xmlns:a16="http://schemas.microsoft.com/office/drawing/2014/main" id="{122BAD04-F9D8-44DD-8C83-9DE8B4B0ECE1}"/>
                    </a:ext>
                  </a:extLst>
                </p:cNvPr>
                <p:cNvSpPr>
                  <a:spLocks noRot="1" noChangeAspect="1" noMove="1" noResize="1" noEditPoints="1" noAdjustHandles="1" noChangeArrowheads="1" noChangeShapeType="1" noTextEdit="1"/>
                </p:cNvSpPr>
                <p:nvPr/>
              </p:nvSpPr>
              <p:spPr>
                <a:xfrm>
                  <a:off x="2017220" y="3612140"/>
                  <a:ext cx="916213" cy="391261"/>
                </a:xfrm>
                <a:prstGeom prst="rect">
                  <a:avLst/>
                </a:prstGeom>
                <a:blipFill>
                  <a:blip r:embed="rId8"/>
                  <a:stretch>
                    <a:fillRect/>
                  </a:stretch>
                </a:blipFill>
              </p:spPr>
              <p:txBody>
                <a:bodyPr/>
                <a:lstStyle/>
                <a:p>
                  <a:r>
                    <a:rPr lang="zh-CN" altLang="en-US">
                      <a:noFill/>
                    </a:rPr>
                    <a:t> </a:t>
                  </a:r>
                </a:p>
              </p:txBody>
            </p:sp>
          </mc:Fallback>
        </mc:AlternateContent>
      </p:grpSp>
      <p:sp>
        <p:nvSpPr>
          <p:cNvPr id="41" name="INVERTIBLE NEURAL NETWORK">
            <a:extLst>
              <a:ext uri="{FF2B5EF4-FFF2-40B4-BE49-F238E27FC236}">
                <a16:creationId xmlns:a16="http://schemas.microsoft.com/office/drawing/2014/main" id="{7C9180F3-316F-4CF5-B4C2-7B8BA802EB82}"/>
              </a:ext>
            </a:extLst>
          </p:cNvPr>
          <p:cNvSpPr txBox="1">
            <a:spLocks/>
          </p:cNvSpPr>
          <p:nvPr/>
        </p:nvSpPr>
        <p:spPr>
          <a:xfrm>
            <a:off x="6724694" y="2814037"/>
            <a:ext cx="503877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the Distance To Other Subject’s Data</a:t>
            </a:r>
            <a:endParaRPr lang="en-US" sz="3200" kern="0" dirty="0">
              <a:gradFill>
                <a:gsLst>
                  <a:gs pos="0">
                    <a:schemeClr val="tx1"/>
                  </a:gs>
                  <a:gs pos="100000">
                    <a:schemeClr val="tx1"/>
                  </a:gs>
                </a:gsLst>
                <a:lin ang="0" scaled="0"/>
              </a:gradFill>
            </a:endParaRPr>
          </a:p>
        </p:txBody>
      </p:sp>
      <p:pic>
        <p:nvPicPr>
          <p:cNvPr id="13" name="音频 12">
            <a:hlinkClick r:id="" action="ppaction://media"/>
            <a:extLst>
              <a:ext uri="{FF2B5EF4-FFF2-40B4-BE49-F238E27FC236}">
                <a16:creationId xmlns:a16="http://schemas.microsoft.com/office/drawing/2014/main" id="{0F701552-DA4D-474A-94AB-AB46C4EB71D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800352938"/>
      </p:ext>
    </p:extLst>
  </p:cSld>
  <p:clrMapOvr>
    <a:masterClrMapping/>
  </p:clrMapOvr>
  <p:transition spd="med" advTm="136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9" name="组合 8">
            <a:extLst>
              <a:ext uri="{FF2B5EF4-FFF2-40B4-BE49-F238E27FC236}">
                <a16:creationId xmlns:a16="http://schemas.microsoft.com/office/drawing/2014/main" id="{51527F9B-BEB0-4F2F-A504-3245931B4BE5}"/>
              </a:ext>
            </a:extLst>
          </p:cNvPr>
          <p:cNvGrpSpPr/>
          <p:nvPr/>
        </p:nvGrpSpPr>
        <p:grpSpPr>
          <a:xfrm>
            <a:off x="1294565" y="2874423"/>
            <a:ext cx="1266093" cy="1642327"/>
            <a:chOff x="1829136" y="2339145"/>
            <a:chExt cx="1266093" cy="1642327"/>
          </a:xfrm>
        </p:grpSpPr>
        <p:sp>
          <p:nvSpPr>
            <p:cNvPr id="6" name="椭圆 5">
              <a:extLst>
                <a:ext uri="{FF2B5EF4-FFF2-40B4-BE49-F238E27FC236}">
                  <a16:creationId xmlns:a16="http://schemas.microsoft.com/office/drawing/2014/main" id="{5143C291-8467-4460-B3F0-E832A0EBBFB1}"/>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A9A63F2-C93E-4A49-B712-C9D8CB67456F}"/>
                    </a:ext>
                  </a:extLst>
                </p:cNvPr>
                <p:cNvSpPr/>
                <p:nvPr/>
              </p:nvSpPr>
              <p:spPr>
                <a:xfrm>
                  <a:off x="2017220" y="3612140"/>
                  <a:ext cx="908582"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𝑥</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7" name="矩形 6">
                  <a:extLst>
                    <a:ext uri="{FF2B5EF4-FFF2-40B4-BE49-F238E27FC236}">
                      <a16:creationId xmlns:a16="http://schemas.microsoft.com/office/drawing/2014/main" id="{FA9A63F2-C93E-4A49-B712-C9D8CB67456F}"/>
                    </a:ext>
                  </a:extLst>
                </p:cNvPr>
                <p:cNvSpPr>
                  <a:spLocks noRot="1" noChangeAspect="1" noMove="1" noResize="1" noEditPoints="1" noAdjustHandles="1" noChangeArrowheads="1" noChangeShapeType="1" noTextEdit="1"/>
                </p:cNvSpPr>
                <p:nvPr/>
              </p:nvSpPr>
              <p:spPr>
                <a:xfrm>
                  <a:off x="2017220" y="3612140"/>
                  <a:ext cx="90858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FDAB584F-D41A-4D0D-A12C-353ACC52CEF8}"/>
              </a:ext>
            </a:extLst>
          </p:cNvPr>
          <p:cNvGrpSpPr/>
          <p:nvPr/>
        </p:nvGrpSpPr>
        <p:grpSpPr>
          <a:xfrm>
            <a:off x="3585255" y="1584908"/>
            <a:ext cx="1266093" cy="1642327"/>
            <a:chOff x="1829136" y="2339145"/>
            <a:chExt cx="1266093" cy="1642327"/>
          </a:xfrm>
        </p:grpSpPr>
        <p:sp>
          <p:nvSpPr>
            <p:cNvPr id="19" name="椭圆 18">
              <a:extLst>
                <a:ext uri="{FF2B5EF4-FFF2-40B4-BE49-F238E27FC236}">
                  <a16:creationId xmlns:a16="http://schemas.microsoft.com/office/drawing/2014/main" id="{B228ED6D-8740-4EB4-B1D9-FD29DBCDE9BA}"/>
                </a:ext>
              </a:extLst>
            </p:cNvPr>
            <p:cNvSpPr/>
            <p:nvPr/>
          </p:nvSpPr>
          <p:spPr>
            <a:xfrm>
              <a:off x="1829136" y="2339145"/>
              <a:ext cx="1266093" cy="10972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E39447B-B13F-4C65-8A1C-102A5D82FE8A}"/>
                    </a:ext>
                  </a:extLst>
                </p:cNvPr>
                <p:cNvSpPr/>
                <p:nvPr/>
              </p:nvSpPr>
              <p:spPr>
                <a:xfrm>
                  <a:off x="2017220" y="3612140"/>
                  <a:ext cx="889924"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i="1" dirty="0">
                              <a:gradFill>
                                <a:gsLst>
                                  <a:gs pos="0">
                                    <a:schemeClr val="tx1"/>
                                  </a:gs>
                                  <a:gs pos="100000">
                                    <a:schemeClr val="tx1"/>
                                  </a:gs>
                                </a:gsLst>
                                <a:lin ang="0" scaled="0"/>
                              </a:gradFill>
                              <a:latin typeface="Cambria Math" panose="02040503050406030204" pitchFamily="18" charset="0"/>
                            </a:rPr>
                            <m:t>𝑠</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0" name="矩形 19">
                  <a:extLst>
                    <a:ext uri="{FF2B5EF4-FFF2-40B4-BE49-F238E27FC236}">
                      <a16:creationId xmlns:a16="http://schemas.microsoft.com/office/drawing/2014/main" id="{4E39447B-B13F-4C65-8A1C-102A5D82FE8A}"/>
                    </a:ext>
                  </a:extLst>
                </p:cNvPr>
                <p:cNvSpPr>
                  <a:spLocks noRot="1" noChangeAspect="1" noMove="1" noResize="1" noEditPoints="1" noAdjustHandles="1" noChangeArrowheads="1" noChangeShapeType="1" noTextEdit="1"/>
                </p:cNvSpPr>
                <p:nvPr/>
              </p:nvSpPr>
              <p:spPr>
                <a:xfrm>
                  <a:off x="2017220" y="3612140"/>
                  <a:ext cx="889924"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67CC2649-614C-4FF2-B064-CE95DDAF275A}"/>
              </a:ext>
            </a:extLst>
          </p:cNvPr>
          <p:cNvGrpSpPr/>
          <p:nvPr/>
        </p:nvGrpSpPr>
        <p:grpSpPr>
          <a:xfrm>
            <a:off x="3585254" y="5148812"/>
            <a:ext cx="1266093" cy="1664256"/>
            <a:chOff x="1829136" y="2339145"/>
            <a:chExt cx="1266093" cy="1664256"/>
          </a:xfrm>
        </p:grpSpPr>
        <p:sp>
          <p:nvSpPr>
            <p:cNvPr id="22" name="椭圆 21">
              <a:extLst>
                <a:ext uri="{FF2B5EF4-FFF2-40B4-BE49-F238E27FC236}">
                  <a16:creationId xmlns:a16="http://schemas.microsoft.com/office/drawing/2014/main" id="{5960D8A0-2E55-45FD-8697-6741BAF5BD1A}"/>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22BAD04-F9D8-44DD-8C83-9DE8B4B0ECE1}"/>
                    </a:ext>
                  </a:extLst>
                </p:cNvPr>
                <p:cNvSpPr/>
                <p:nvPr/>
              </p:nvSpPr>
              <p:spPr>
                <a:xfrm>
                  <a:off x="2017220" y="3612140"/>
                  <a:ext cx="916213" cy="391261"/>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𝑦</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3" name="矩形 22">
                  <a:extLst>
                    <a:ext uri="{FF2B5EF4-FFF2-40B4-BE49-F238E27FC236}">
                      <a16:creationId xmlns:a16="http://schemas.microsoft.com/office/drawing/2014/main" id="{122BAD04-F9D8-44DD-8C83-9DE8B4B0ECE1}"/>
                    </a:ext>
                  </a:extLst>
                </p:cNvPr>
                <p:cNvSpPr>
                  <a:spLocks noRot="1" noChangeAspect="1" noMove="1" noResize="1" noEditPoints="1" noAdjustHandles="1" noChangeArrowheads="1" noChangeShapeType="1" noTextEdit="1"/>
                </p:cNvSpPr>
                <p:nvPr/>
              </p:nvSpPr>
              <p:spPr>
                <a:xfrm>
                  <a:off x="2017220" y="3612140"/>
                  <a:ext cx="916213" cy="391261"/>
                </a:xfrm>
                <a:prstGeom prst="rect">
                  <a:avLst/>
                </a:prstGeom>
                <a:blipFill>
                  <a:blip r:embed="rId8"/>
                  <a:stretch>
                    <a:fillRect/>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5F1556C5-569D-47D3-915D-B46AF6ADB2F3}"/>
              </a:ext>
            </a:extLst>
          </p:cNvPr>
          <p:cNvGrpSpPr/>
          <p:nvPr/>
        </p:nvGrpSpPr>
        <p:grpSpPr>
          <a:xfrm>
            <a:off x="445815" y="1311095"/>
            <a:ext cx="1266093" cy="1657331"/>
            <a:chOff x="1829136" y="2339145"/>
            <a:chExt cx="1266093" cy="1657331"/>
          </a:xfrm>
        </p:grpSpPr>
        <p:sp>
          <p:nvSpPr>
            <p:cNvPr id="25" name="椭圆 24">
              <a:extLst>
                <a:ext uri="{FF2B5EF4-FFF2-40B4-BE49-F238E27FC236}">
                  <a16:creationId xmlns:a16="http://schemas.microsoft.com/office/drawing/2014/main" id="{D537FB37-6D0D-469F-93B0-D34043B48C5B}"/>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D9DE93AE-4497-49D3-8982-E6EE98F85C80}"/>
                    </a:ext>
                  </a:extLst>
                </p:cNvPr>
                <p:cNvSpPr/>
                <p:nvPr/>
              </p:nvSpPr>
              <p:spPr>
                <a:xfrm>
                  <a:off x="2017220" y="3612140"/>
                  <a:ext cx="949362"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az-Cyrl-AZ" altLang="zh-CN" i="1" dirty="0">
                                <a:gradFill>
                                  <a:gsLst>
                                    <a:gs pos="0">
                                      <a:schemeClr val="tx1"/>
                                    </a:gs>
                                    <a:gs pos="100000">
                                      <a:schemeClr val="tx1"/>
                                    </a:gs>
                                  </a:gsLst>
                                  <a:lin ang="0" scaled="0"/>
                                </a:gradFill>
                                <a:latin typeface="Cambria Math" panose="02040503050406030204" pitchFamily="18" charset="0"/>
                              </a:rPr>
                            </m:ctrlPr>
                          </m:accPr>
                          <m:e>
                            <m:r>
                              <a:rPr lang="az-Cyrl-AZ" altLang="zh-CN" dirty="0">
                                <a:gradFill>
                                  <a:gsLst>
                                    <a:gs pos="0">
                                      <a:schemeClr val="tx1"/>
                                    </a:gs>
                                    <a:gs pos="100000">
                                      <a:schemeClr val="tx1"/>
                                    </a:gs>
                                  </a:gsLst>
                                  <a:lin ang="0" scaled="0"/>
                                </a:gradFill>
                                <a:latin typeface="Cambria Math" panose="02040503050406030204" pitchFamily="18" charset="0"/>
                              </a:rPr>
                              <m:t>ф</m:t>
                            </m:r>
                          </m:e>
                        </m:acc>
                        <m:r>
                          <a:rPr lang="az-Cyrl-AZ" altLang="zh-CN" i="1" dirty="0">
                            <a:gradFill>
                              <a:gsLst>
                                <a:gs pos="0">
                                  <a:schemeClr val="tx1"/>
                                </a:gs>
                                <a:gs pos="100000">
                                  <a:schemeClr val="tx1"/>
                                </a:gs>
                              </a:gsLst>
                              <a:lin ang="0" scaled="0"/>
                            </a:gradFill>
                            <a:latin typeface="Cambria Math" panose="02040503050406030204" pitchFamily="18" charset="0"/>
                          </a:rPr>
                          <m:t> </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dirty="0">
                                <a:gradFill>
                                  <a:gsLst>
                                    <a:gs pos="0">
                                      <a:schemeClr val="tx1"/>
                                    </a:gs>
                                    <a:gs pos="100000">
                                      <a:schemeClr val="tx1"/>
                                    </a:gs>
                                  </a:gsLst>
                                  <a:lin ang="0" scaled="0"/>
                                </a:gradFill>
                                <a:latin typeface="Cambria Math" panose="02040503050406030204" pitchFamily="18" charset="0"/>
                              </a:rPr>
                              <m:t>𝑠</m:t>
                            </m:r>
                          </m:sub>
                        </m:sSub>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26" name="矩形 25">
                  <a:extLst>
                    <a:ext uri="{FF2B5EF4-FFF2-40B4-BE49-F238E27FC236}">
                      <a16:creationId xmlns:a16="http://schemas.microsoft.com/office/drawing/2014/main" id="{D9DE93AE-4497-49D3-8982-E6EE98F85C80}"/>
                    </a:ext>
                  </a:extLst>
                </p:cNvPr>
                <p:cNvSpPr>
                  <a:spLocks noRot="1" noChangeAspect="1" noMove="1" noResize="1" noEditPoints="1" noAdjustHandles="1" noChangeArrowheads="1" noChangeShapeType="1" noTextEdit="1"/>
                </p:cNvSpPr>
                <p:nvPr/>
              </p:nvSpPr>
              <p:spPr>
                <a:xfrm>
                  <a:off x="2017220" y="3612140"/>
                  <a:ext cx="949362" cy="384336"/>
                </a:xfrm>
                <a:prstGeom prst="rect">
                  <a:avLst/>
                </a:prstGeom>
                <a:blipFill>
                  <a:blip r:embed="rId9"/>
                  <a:stretch>
                    <a:fillRect/>
                  </a:stretch>
                </a:blipFill>
              </p:spPr>
              <p:txBody>
                <a:bodyPr/>
                <a:lstStyle/>
                <a:p>
                  <a:r>
                    <a:rPr lang="zh-CN" altLang="en-US">
                      <a:noFill/>
                    </a:rPr>
                    <a:t> </a:t>
                  </a:r>
                </a:p>
              </p:txBody>
            </p:sp>
          </mc:Fallback>
        </mc:AlternateContent>
      </p:grpSp>
      <p:cxnSp>
        <p:nvCxnSpPr>
          <p:cNvPr id="28" name="直接连接符 27">
            <a:extLst>
              <a:ext uri="{FF2B5EF4-FFF2-40B4-BE49-F238E27FC236}">
                <a16:creationId xmlns:a16="http://schemas.microsoft.com/office/drawing/2014/main" id="{BC579B17-1547-4437-B06B-7C4FD6EC4F9A}"/>
              </a:ext>
            </a:extLst>
          </p:cNvPr>
          <p:cNvCxnSpPr>
            <a:cxnSpLocks/>
          </p:cNvCxnSpPr>
          <p:nvPr/>
        </p:nvCxnSpPr>
        <p:spPr>
          <a:xfrm>
            <a:off x="1294565" y="2307102"/>
            <a:ext cx="417343" cy="66132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直接连接符 29">
            <a:extLst>
              <a:ext uri="{FF2B5EF4-FFF2-40B4-BE49-F238E27FC236}">
                <a16:creationId xmlns:a16="http://schemas.microsoft.com/office/drawing/2014/main" id="{0CE324CA-403A-4F2B-9823-43A13376064D}"/>
              </a:ext>
            </a:extLst>
          </p:cNvPr>
          <p:cNvCxnSpPr>
            <a:cxnSpLocks/>
            <a:stCxn id="25" idx="6"/>
            <a:endCxn id="19" idx="2"/>
          </p:cNvCxnSpPr>
          <p:nvPr/>
        </p:nvCxnSpPr>
        <p:spPr>
          <a:xfrm>
            <a:off x="1711908" y="1859735"/>
            <a:ext cx="1873347" cy="27381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接连接符 37">
            <a:extLst>
              <a:ext uri="{FF2B5EF4-FFF2-40B4-BE49-F238E27FC236}">
                <a16:creationId xmlns:a16="http://schemas.microsoft.com/office/drawing/2014/main" id="{A55C997D-D15A-479D-AAD4-FB807F475B74}"/>
              </a:ext>
            </a:extLst>
          </p:cNvPr>
          <p:cNvCxnSpPr>
            <a:cxnSpLocks/>
          </p:cNvCxnSpPr>
          <p:nvPr/>
        </p:nvCxnSpPr>
        <p:spPr>
          <a:xfrm>
            <a:off x="1541396" y="2180043"/>
            <a:ext cx="2453829" cy="296876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INVERTIBLE NEURAL NETWORK">
            <a:extLst>
              <a:ext uri="{FF2B5EF4-FFF2-40B4-BE49-F238E27FC236}">
                <a16:creationId xmlns:a16="http://schemas.microsoft.com/office/drawing/2014/main" id="{7C9180F3-316F-4CF5-B4C2-7B8BA802EB82}"/>
              </a:ext>
            </a:extLst>
          </p:cNvPr>
          <p:cNvSpPr txBox="1">
            <a:spLocks/>
          </p:cNvSpPr>
          <p:nvPr/>
        </p:nvSpPr>
        <p:spPr>
          <a:xfrm>
            <a:off x="6724694" y="2814037"/>
            <a:ext cx="503877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the Distance To Other Subject’s Data</a:t>
            </a:r>
            <a:endParaRPr lang="en-US" sz="3200" kern="0" dirty="0">
              <a:gradFill>
                <a:gsLst>
                  <a:gs pos="0">
                    <a:schemeClr val="tx1"/>
                  </a:gs>
                  <a:gs pos="100000">
                    <a:schemeClr val="tx1"/>
                  </a:gs>
                </a:gsLst>
                <a:lin ang="0" scaled="0"/>
              </a:gradFill>
            </a:endParaRPr>
          </a:p>
        </p:txBody>
      </p:sp>
      <p:pic>
        <p:nvPicPr>
          <p:cNvPr id="42" name="图片 41">
            <a:extLst>
              <a:ext uri="{FF2B5EF4-FFF2-40B4-BE49-F238E27FC236}">
                <a16:creationId xmlns:a16="http://schemas.microsoft.com/office/drawing/2014/main" id="{72186D6C-FB03-4F2E-8843-7D15094C723B}"/>
              </a:ext>
            </a:extLst>
          </p:cNvPr>
          <p:cNvPicPr>
            <a:picLocks noChangeAspect="1"/>
          </p:cNvPicPr>
          <p:nvPr/>
        </p:nvPicPr>
        <p:blipFill>
          <a:blip r:embed="rId10"/>
          <a:stretch>
            <a:fillRect/>
          </a:stretch>
        </p:blipFill>
        <p:spPr>
          <a:xfrm>
            <a:off x="338471" y="1203294"/>
            <a:ext cx="1373437" cy="1333278"/>
          </a:xfrm>
          <a:prstGeom prst="rect">
            <a:avLst/>
          </a:prstGeom>
        </p:spPr>
      </p:pic>
      <p:pic>
        <p:nvPicPr>
          <p:cNvPr id="12" name="音频 11">
            <a:hlinkClick r:id="" action="ppaction://media"/>
            <a:extLst>
              <a:ext uri="{FF2B5EF4-FFF2-40B4-BE49-F238E27FC236}">
                <a16:creationId xmlns:a16="http://schemas.microsoft.com/office/drawing/2014/main" id="{95B79718-DD1B-4BA6-BB7F-D07E1FB83DD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80479597"/>
      </p:ext>
    </p:extLst>
  </p:cSld>
  <p:clrMapOvr>
    <a:masterClrMapping/>
  </p:clrMapOvr>
  <p:transition spd="med" advTm="245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9" name="组合 8">
            <a:extLst>
              <a:ext uri="{FF2B5EF4-FFF2-40B4-BE49-F238E27FC236}">
                <a16:creationId xmlns:a16="http://schemas.microsoft.com/office/drawing/2014/main" id="{51527F9B-BEB0-4F2F-A504-3245931B4BE5}"/>
              </a:ext>
            </a:extLst>
          </p:cNvPr>
          <p:cNvGrpSpPr/>
          <p:nvPr/>
        </p:nvGrpSpPr>
        <p:grpSpPr>
          <a:xfrm>
            <a:off x="1294565" y="2874423"/>
            <a:ext cx="1266093" cy="1642327"/>
            <a:chOff x="1829136" y="2339145"/>
            <a:chExt cx="1266093" cy="1642327"/>
          </a:xfrm>
        </p:grpSpPr>
        <p:sp>
          <p:nvSpPr>
            <p:cNvPr id="6" name="椭圆 5">
              <a:extLst>
                <a:ext uri="{FF2B5EF4-FFF2-40B4-BE49-F238E27FC236}">
                  <a16:creationId xmlns:a16="http://schemas.microsoft.com/office/drawing/2014/main" id="{5143C291-8467-4460-B3F0-E832A0EBBFB1}"/>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A9A63F2-C93E-4A49-B712-C9D8CB67456F}"/>
                    </a:ext>
                  </a:extLst>
                </p:cNvPr>
                <p:cNvSpPr/>
                <p:nvPr/>
              </p:nvSpPr>
              <p:spPr>
                <a:xfrm>
                  <a:off x="2017220" y="3612140"/>
                  <a:ext cx="908582"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𝑥</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7" name="矩形 6">
                  <a:extLst>
                    <a:ext uri="{FF2B5EF4-FFF2-40B4-BE49-F238E27FC236}">
                      <a16:creationId xmlns:a16="http://schemas.microsoft.com/office/drawing/2014/main" id="{FA9A63F2-C93E-4A49-B712-C9D8CB67456F}"/>
                    </a:ext>
                  </a:extLst>
                </p:cNvPr>
                <p:cNvSpPr>
                  <a:spLocks noRot="1" noChangeAspect="1" noMove="1" noResize="1" noEditPoints="1" noAdjustHandles="1" noChangeArrowheads="1" noChangeShapeType="1" noTextEdit="1"/>
                </p:cNvSpPr>
                <p:nvPr/>
              </p:nvSpPr>
              <p:spPr>
                <a:xfrm>
                  <a:off x="2017220" y="3612140"/>
                  <a:ext cx="908582"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FDAB584F-D41A-4D0D-A12C-353ACC52CEF8}"/>
              </a:ext>
            </a:extLst>
          </p:cNvPr>
          <p:cNvGrpSpPr/>
          <p:nvPr/>
        </p:nvGrpSpPr>
        <p:grpSpPr>
          <a:xfrm>
            <a:off x="3585255" y="1584908"/>
            <a:ext cx="1266093" cy="1642327"/>
            <a:chOff x="1829136" y="2339145"/>
            <a:chExt cx="1266093" cy="1642327"/>
          </a:xfrm>
        </p:grpSpPr>
        <p:sp>
          <p:nvSpPr>
            <p:cNvPr id="19" name="椭圆 18">
              <a:extLst>
                <a:ext uri="{FF2B5EF4-FFF2-40B4-BE49-F238E27FC236}">
                  <a16:creationId xmlns:a16="http://schemas.microsoft.com/office/drawing/2014/main" id="{B228ED6D-8740-4EB4-B1D9-FD29DBCDE9BA}"/>
                </a:ext>
              </a:extLst>
            </p:cNvPr>
            <p:cNvSpPr/>
            <p:nvPr/>
          </p:nvSpPr>
          <p:spPr>
            <a:xfrm>
              <a:off x="1829136" y="2339145"/>
              <a:ext cx="1266093" cy="10972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E39447B-B13F-4C65-8A1C-102A5D82FE8A}"/>
                    </a:ext>
                  </a:extLst>
                </p:cNvPr>
                <p:cNvSpPr/>
                <p:nvPr/>
              </p:nvSpPr>
              <p:spPr>
                <a:xfrm>
                  <a:off x="2017220" y="3612140"/>
                  <a:ext cx="889924"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i="1" dirty="0">
                              <a:gradFill>
                                <a:gsLst>
                                  <a:gs pos="0">
                                    <a:schemeClr val="tx1"/>
                                  </a:gs>
                                  <a:gs pos="100000">
                                    <a:schemeClr val="tx1"/>
                                  </a:gs>
                                </a:gsLst>
                                <a:lin ang="0" scaled="0"/>
                              </a:gradFill>
                              <a:latin typeface="Cambria Math" panose="02040503050406030204" pitchFamily="18" charset="0"/>
                            </a:rPr>
                            <m:t>𝑠</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0" name="矩形 19">
                  <a:extLst>
                    <a:ext uri="{FF2B5EF4-FFF2-40B4-BE49-F238E27FC236}">
                      <a16:creationId xmlns:a16="http://schemas.microsoft.com/office/drawing/2014/main" id="{4E39447B-B13F-4C65-8A1C-102A5D82FE8A}"/>
                    </a:ext>
                  </a:extLst>
                </p:cNvPr>
                <p:cNvSpPr>
                  <a:spLocks noRot="1" noChangeAspect="1" noMove="1" noResize="1" noEditPoints="1" noAdjustHandles="1" noChangeArrowheads="1" noChangeShapeType="1" noTextEdit="1"/>
                </p:cNvSpPr>
                <p:nvPr/>
              </p:nvSpPr>
              <p:spPr>
                <a:xfrm>
                  <a:off x="2017220" y="3612140"/>
                  <a:ext cx="889924"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67CC2649-614C-4FF2-B064-CE95DDAF275A}"/>
              </a:ext>
            </a:extLst>
          </p:cNvPr>
          <p:cNvGrpSpPr/>
          <p:nvPr/>
        </p:nvGrpSpPr>
        <p:grpSpPr>
          <a:xfrm>
            <a:off x="3585254" y="5148812"/>
            <a:ext cx="1266093" cy="1664256"/>
            <a:chOff x="1829136" y="2339145"/>
            <a:chExt cx="1266093" cy="1664256"/>
          </a:xfrm>
        </p:grpSpPr>
        <p:sp>
          <p:nvSpPr>
            <p:cNvPr id="22" name="椭圆 21">
              <a:extLst>
                <a:ext uri="{FF2B5EF4-FFF2-40B4-BE49-F238E27FC236}">
                  <a16:creationId xmlns:a16="http://schemas.microsoft.com/office/drawing/2014/main" id="{5960D8A0-2E55-45FD-8697-6741BAF5BD1A}"/>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22BAD04-F9D8-44DD-8C83-9DE8B4B0ECE1}"/>
                    </a:ext>
                  </a:extLst>
                </p:cNvPr>
                <p:cNvSpPr/>
                <p:nvPr/>
              </p:nvSpPr>
              <p:spPr>
                <a:xfrm>
                  <a:off x="2017220" y="3612140"/>
                  <a:ext cx="916213" cy="391261"/>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𝑦</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23" name="矩形 22">
                  <a:extLst>
                    <a:ext uri="{FF2B5EF4-FFF2-40B4-BE49-F238E27FC236}">
                      <a16:creationId xmlns:a16="http://schemas.microsoft.com/office/drawing/2014/main" id="{122BAD04-F9D8-44DD-8C83-9DE8B4B0ECE1}"/>
                    </a:ext>
                  </a:extLst>
                </p:cNvPr>
                <p:cNvSpPr>
                  <a:spLocks noRot="1" noChangeAspect="1" noMove="1" noResize="1" noEditPoints="1" noAdjustHandles="1" noChangeArrowheads="1" noChangeShapeType="1" noTextEdit="1"/>
                </p:cNvSpPr>
                <p:nvPr/>
              </p:nvSpPr>
              <p:spPr>
                <a:xfrm>
                  <a:off x="2017220" y="3612140"/>
                  <a:ext cx="916213" cy="391261"/>
                </a:xfrm>
                <a:prstGeom prst="rect">
                  <a:avLst/>
                </a:prstGeom>
                <a:blipFill>
                  <a:blip r:embed="rId8"/>
                  <a:stretch>
                    <a:fillRect/>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5F1556C5-569D-47D3-915D-B46AF6ADB2F3}"/>
              </a:ext>
            </a:extLst>
          </p:cNvPr>
          <p:cNvGrpSpPr/>
          <p:nvPr/>
        </p:nvGrpSpPr>
        <p:grpSpPr>
          <a:xfrm>
            <a:off x="5344884" y="1584908"/>
            <a:ext cx="1266093" cy="1657331"/>
            <a:chOff x="1829136" y="2339145"/>
            <a:chExt cx="1266093" cy="1657331"/>
          </a:xfrm>
        </p:grpSpPr>
        <p:sp>
          <p:nvSpPr>
            <p:cNvPr id="25" name="椭圆 24">
              <a:extLst>
                <a:ext uri="{FF2B5EF4-FFF2-40B4-BE49-F238E27FC236}">
                  <a16:creationId xmlns:a16="http://schemas.microsoft.com/office/drawing/2014/main" id="{D537FB37-6D0D-469F-93B0-D34043B48C5B}"/>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D9DE93AE-4497-49D3-8982-E6EE98F85C80}"/>
                    </a:ext>
                  </a:extLst>
                </p:cNvPr>
                <p:cNvSpPr/>
                <p:nvPr/>
              </p:nvSpPr>
              <p:spPr>
                <a:xfrm>
                  <a:off x="2017220" y="3612140"/>
                  <a:ext cx="949362"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az-Cyrl-AZ" altLang="zh-CN" i="1" dirty="0">
                                <a:gradFill>
                                  <a:gsLst>
                                    <a:gs pos="0">
                                      <a:schemeClr val="tx1"/>
                                    </a:gs>
                                    <a:gs pos="100000">
                                      <a:schemeClr val="tx1"/>
                                    </a:gs>
                                  </a:gsLst>
                                  <a:lin ang="0" scaled="0"/>
                                </a:gradFill>
                                <a:latin typeface="Cambria Math" panose="02040503050406030204" pitchFamily="18" charset="0"/>
                              </a:rPr>
                            </m:ctrlPr>
                          </m:accPr>
                          <m:e>
                            <m:r>
                              <a:rPr lang="az-Cyrl-AZ" altLang="zh-CN" dirty="0">
                                <a:gradFill>
                                  <a:gsLst>
                                    <a:gs pos="0">
                                      <a:schemeClr val="tx1"/>
                                    </a:gs>
                                    <a:gs pos="100000">
                                      <a:schemeClr val="tx1"/>
                                    </a:gs>
                                  </a:gsLst>
                                  <a:lin ang="0" scaled="0"/>
                                </a:gradFill>
                                <a:latin typeface="Cambria Math" panose="02040503050406030204" pitchFamily="18" charset="0"/>
                              </a:rPr>
                              <m:t>ф</m:t>
                            </m:r>
                          </m:e>
                        </m:acc>
                        <m:r>
                          <a:rPr lang="az-Cyrl-AZ" altLang="zh-CN" i="1" dirty="0">
                            <a:gradFill>
                              <a:gsLst>
                                <a:gs pos="0">
                                  <a:schemeClr val="tx1"/>
                                </a:gs>
                                <a:gs pos="100000">
                                  <a:schemeClr val="tx1"/>
                                </a:gs>
                              </a:gsLst>
                              <a:lin ang="0" scaled="0"/>
                            </a:gradFill>
                            <a:latin typeface="Cambria Math" panose="02040503050406030204" pitchFamily="18" charset="0"/>
                          </a:rPr>
                          <m:t> </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dirty="0">
                                <a:gradFill>
                                  <a:gsLst>
                                    <a:gs pos="0">
                                      <a:schemeClr val="tx1"/>
                                    </a:gs>
                                    <a:gs pos="100000">
                                      <a:schemeClr val="tx1"/>
                                    </a:gs>
                                  </a:gsLst>
                                  <a:lin ang="0" scaled="0"/>
                                </a:gradFill>
                                <a:latin typeface="Cambria Math" panose="02040503050406030204" pitchFamily="18" charset="0"/>
                              </a:rPr>
                              <m:t>𝑠</m:t>
                            </m:r>
                          </m:sub>
                        </m:sSub>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26" name="矩形 25">
                  <a:extLst>
                    <a:ext uri="{FF2B5EF4-FFF2-40B4-BE49-F238E27FC236}">
                      <a16:creationId xmlns:a16="http://schemas.microsoft.com/office/drawing/2014/main" id="{D9DE93AE-4497-49D3-8982-E6EE98F85C80}"/>
                    </a:ext>
                  </a:extLst>
                </p:cNvPr>
                <p:cNvSpPr>
                  <a:spLocks noRot="1" noChangeAspect="1" noMove="1" noResize="1" noEditPoints="1" noAdjustHandles="1" noChangeArrowheads="1" noChangeShapeType="1" noTextEdit="1"/>
                </p:cNvSpPr>
                <p:nvPr/>
              </p:nvSpPr>
              <p:spPr>
                <a:xfrm>
                  <a:off x="2017220" y="3612140"/>
                  <a:ext cx="949362" cy="384336"/>
                </a:xfrm>
                <a:prstGeom prst="rect">
                  <a:avLst/>
                </a:prstGeom>
                <a:blipFill>
                  <a:blip r:embed="rId9"/>
                  <a:stretch>
                    <a:fillRect/>
                  </a:stretch>
                </a:blipFill>
              </p:spPr>
              <p:txBody>
                <a:bodyPr/>
                <a:lstStyle/>
                <a:p>
                  <a:r>
                    <a:rPr lang="zh-CN" altLang="en-US">
                      <a:noFill/>
                    </a:rPr>
                    <a:t> </a:t>
                  </a:r>
                </a:p>
              </p:txBody>
            </p:sp>
          </mc:Fallback>
        </mc:AlternateContent>
      </p:grpSp>
      <p:cxnSp>
        <p:nvCxnSpPr>
          <p:cNvPr id="28" name="直接连接符 27">
            <a:extLst>
              <a:ext uri="{FF2B5EF4-FFF2-40B4-BE49-F238E27FC236}">
                <a16:creationId xmlns:a16="http://schemas.microsoft.com/office/drawing/2014/main" id="{BC579B17-1547-4437-B06B-7C4FD6EC4F9A}"/>
              </a:ext>
            </a:extLst>
          </p:cNvPr>
          <p:cNvCxnSpPr>
            <a:cxnSpLocks/>
            <a:stCxn id="25" idx="3"/>
          </p:cNvCxnSpPr>
          <p:nvPr/>
        </p:nvCxnSpPr>
        <p:spPr>
          <a:xfrm flipH="1">
            <a:off x="2560658" y="2521495"/>
            <a:ext cx="2969641" cy="75582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直接连接符 29">
            <a:extLst>
              <a:ext uri="{FF2B5EF4-FFF2-40B4-BE49-F238E27FC236}">
                <a16:creationId xmlns:a16="http://schemas.microsoft.com/office/drawing/2014/main" id="{0CE324CA-403A-4F2B-9823-43A13376064D}"/>
              </a:ext>
            </a:extLst>
          </p:cNvPr>
          <p:cNvCxnSpPr>
            <a:cxnSpLocks/>
            <a:stCxn id="25" idx="2"/>
          </p:cNvCxnSpPr>
          <p:nvPr/>
        </p:nvCxnSpPr>
        <p:spPr>
          <a:xfrm flipH="1">
            <a:off x="4851348" y="2133548"/>
            <a:ext cx="493536"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图片 36">
            <a:extLst>
              <a:ext uri="{FF2B5EF4-FFF2-40B4-BE49-F238E27FC236}">
                <a16:creationId xmlns:a16="http://schemas.microsoft.com/office/drawing/2014/main" id="{0BC68489-8168-436A-8821-23DCEBC6D7A3}"/>
              </a:ext>
            </a:extLst>
          </p:cNvPr>
          <p:cNvPicPr>
            <a:picLocks noChangeAspect="1"/>
          </p:cNvPicPr>
          <p:nvPr/>
        </p:nvPicPr>
        <p:blipFill>
          <a:blip r:embed="rId10"/>
          <a:stretch>
            <a:fillRect/>
          </a:stretch>
        </p:blipFill>
        <p:spPr>
          <a:xfrm>
            <a:off x="5283656" y="1502595"/>
            <a:ext cx="1349520" cy="1274961"/>
          </a:xfrm>
          <a:prstGeom prst="rect">
            <a:avLst/>
          </a:prstGeom>
        </p:spPr>
      </p:pic>
      <p:cxnSp>
        <p:nvCxnSpPr>
          <p:cNvPr id="38" name="直接连接符 37">
            <a:extLst>
              <a:ext uri="{FF2B5EF4-FFF2-40B4-BE49-F238E27FC236}">
                <a16:creationId xmlns:a16="http://schemas.microsoft.com/office/drawing/2014/main" id="{A55C997D-D15A-479D-AAD4-FB807F475B74}"/>
              </a:ext>
            </a:extLst>
          </p:cNvPr>
          <p:cNvCxnSpPr>
            <a:cxnSpLocks/>
          </p:cNvCxnSpPr>
          <p:nvPr/>
        </p:nvCxnSpPr>
        <p:spPr>
          <a:xfrm flipH="1">
            <a:off x="4456611" y="2682188"/>
            <a:ext cx="1345718" cy="246662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INVERTIBLE NEURAL NETWORK">
            <a:extLst>
              <a:ext uri="{FF2B5EF4-FFF2-40B4-BE49-F238E27FC236}">
                <a16:creationId xmlns:a16="http://schemas.microsoft.com/office/drawing/2014/main" id="{6F368A10-3AA2-4FFC-9846-9BEFA9D8B779}"/>
              </a:ext>
            </a:extLst>
          </p:cNvPr>
          <p:cNvSpPr txBox="1">
            <a:spLocks/>
          </p:cNvSpPr>
          <p:nvPr/>
        </p:nvSpPr>
        <p:spPr>
          <a:xfrm>
            <a:off x="6724694" y="2814037"/>
            <a:ext cx="503877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the Distance To Other Subject’s Data</a:t>
            </a:r>
            <a:endParaRPr lang="en-US" sz="3200" kern="0" dirty="0">
              <a:gradFill>
                <a:gsLst>
                  <a:gs pos="0">
                    <a:schemeClr val="tx1"/>
                  </a:gs>
                  <a:gs pos="100000">
                    <a:schemeClr val="tx1"/>
                  </a:gs>
                </a:gsLst>
                <a:lin ang="0" scaled="0"/>
              </a:gradFill>
            </a:endParaRPr>
          </a:p>
        </p:txBody>
      </p:sp>
      <p:pic>
        <p:nvPicPr>
          <p:cNvPr id="4" name="音频 3">
            <a:hlinkClick r:id="" action="ppaction://media"/>
            <a:extLst>
              <a:ext uri="{FF2B5EF4-FFF2-40B4-BE49-F238E27FC236}">
                <a16:creationId xmlns:a16="http://schemas.microsoft.com/office/drawing/2014/main" id="{0945C0C2-0AC4-4A78-9564-35126428402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73197141"/>
      </p:ext>
    </p:extLst>
  </p:cSld>
  <p:clrMapOvr>
    <a:masterClrMapping/>
  </p:clrMapOvr>
  <p:transition spd="med" advTm="71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7" name="组合 6">
            <a:extLst>
              <a:ext uri="{FF2B5EF4-FFF2-40B4-BE49-F238E27FC236}">
                <a16:creationId xmlns:a16="http://schemas.microsoft.com/office/drawing/2014/main" id="{7C33BCC5-9891-4BDC-BE0F-EAAA06F1495D}"/>
              </a:ext>
            </a:extLst>
          </p:cNvPr>
          <p:cNvGrpSpPr/>
          <p:nvPr/>
        </p:nvGrpSpPr>
        <p:grpSpPr>
          <a:xfrm>
            <a:off x="1294565" y="2874423"/>
            <a:ext cx="1266093" cy="1642327"/>
            <a:chOff x="1829136" y="2339145"/>
            <a:chExt cx="1266093" cy="1642327"/>
          </a:xfrm>
        </p:grpSpPr>
        <p:sp>
          <p:nvSpPr>
            <p:cNvPr id="8" name="椭圆 7">
              <a:extLst>
                <a:ext uri="{FF2B5EF4-FFF2-40B4-BE49-F238E27FC236}">
                  <a16:creationId xmlns:a16="http://schemas.microsoft.com/office/drawing/2014/main" id="{4350D3C2-6776-4808-A8A3-717D718D402E}"/>
                </a:ext>
              </a:extLst>
            </p:cNvPr>
            <p:cNvSpPr/>
            <p:nvPr/>
          </p:nvSpPr>
          <p:spPr>
            <a:xfrm>
              <a:off x="1829136" y="2339145"/>
              <a:ext cx="1266093" cy="10972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17CCBE2-7AFD-4437-82A0-2709D1BFE48F}"/>
                    </a:ext>
                  </a:extLst>
                </p:cNvPr>
                <p:cNvSpPr/>
                <p:nvPr/>
              </p:nvSpPr>
              <p:spPr>
                <a:xfrm>
                  <a:off x="2017220" y="3612140"/>
                  <a:ext cx="891526"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𝑠</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9" name="矩形 8">
                  <a:extLst>
                    <a:ext uri="{FF2B5EF4-FFF2-40B4-BE49-F238E27FC236}">
                      <a16:creationId xmlns:a16="http://schemas.microsoft.com/office/drawing/2014/main" id="{D17CCBE2-7AFD-4437-82A0-2709D1BFE48F}"/>
                    </a:ext>
                  </a:extLst>
                </p:cNvPr>
                <p:cNvSpPr>
                  <a:spLocks noRot="1" noChangeAspect="1" noMove="1" noResize="1" noEditPoints="1" noAdjustHandles="1" noChangeArrowheads="1" noChangeShapeType="1" noTextEdit="1"/>
                </p:cNvSpPr>
                <p:nvPr/>
              </p:nvSpPr>
              <p:spPr>
                <a:xfrm>
                  <a:off x="2017220" y="3612140"/>
                  <a:ext cx="891526"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6F95E434-028E-4AEC-91EE-1A62D9DD02ED}"/>
              </a:ext>
            </a:extLst>
          </p:cNvPr>
          <p:cNvGrpSpPr/>
          <p:nvPr/>
        </p:nvGrpSpPr>
        <p:grpSpPr>
          <a:xfrm>
            <a:off x="6329623" y="2882423"/>
            <a:ext cx="1266093" cy="1657331"/>
            <a:chOff x="1829136" y="2339145"/>
            <a:chExt cx="1266093" cy="1657331"/>
          </a:xfrm>
        </p:grpSpPr>
        <p:sp>
          <p:nvSpPr>
            <p:cNvPr id="14" name="椭圆 13">
              <a:extLst>
                <a:ext uri="{FF2B5EF4-FFF2-40B4-BE49-F238E27FC236}">
                  <a16:creationId xmlns:a16="http://schemas.microsoft.com/office/drawing/2014/main" id="{7D6A1A90-4D6B-4221-816A-D189B6F6030E}"/>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CE0B57C-CBFF-4207-845C-28DB0721E631}"/>
                    </a:ext>
                  </a:extLst>
                </p:cNvPr>
                <p:cNvSpPr/>
                <p:nvPr/>
              </p:nvSpPr>
              <p:spPr>
                <a:xfrm>
                  <a:off x="2017220" y="3612140"/>
                  <a:ext cx="949362"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az-Cyrl-AZ" altLang="zh-CN" i="1" dirty="0">
                                <a:gradFill>
                                  <a:gsLst>
                                    <a:gs pos="0">
                                      <a:schemeClr val="tx1"/>
                                    </a:gs>
                                    <a:gs pos="100000">
                                      <a:schemeClr val="tx1"/>
                                    </a:gs>
                                  </a:gsLst>
                                  <a:lin ang="0" scaled="0"/>
                                </a:gradFill>
                                <a:latin typeface="Cambria Math" panose="02040503050406030204" pitchFamily="18" charset="0"/>
                              </a:rPr>
                            </m:ctrlPr>
                          </m:accPr>
                          <m:e>
                            <m:r>
                              <a:rPr lang="az-Cyrl-AZ" altLang="zh-CN" dirty="0">
                                <a:gradFill>
                                  <a:gsLst>
                                    <a:gs pos="0">
                                      <a:schemeClr val="tx1"/>
                                    </a:gs>
                                    <a:gs pos="100000">
                                      <a:schemeClr val="tx1"/>
                                    </a:gs>
                                  </a:gsLst>
                                  <a:lin ang="0" scaled="0"/>
                                </a:gradFill>
                                <a:latin typeface="Cambria Math" panose="02040503050406030204" pitchFamily="18" charset="0"/>
                              </a:rPr>
                              <m:t>ф</m:t>
                            </m:r>
                          </m:e>
                        </m:acc>
                        <m:r>
                          <a:rPr lang="az-Cyrl-AZ" altLang="zh-CN" i="1" dirty="0">
                            <a:gradFill>
                              <a:gsLst>
                                <a:gs pos="0">
                                  <a:schemeClr val="tx1"/>
                                </a:gs>
                                <a:gs pos="100000">
                                  <a:schemeClr val="tx1"/>
                                </a:gs>
                              </a:gsLst>
                              <a:lin ang="0" scaled="0"/>
                            </a:gradFill>
                            <a:latin typeface="Cambria Math" panose="02040503050406030204" pitchFamily="18" charset="0"/>
                          </a:rPr>
                          <m:t> </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dirty="0">
                                <a:gradFill>
                                  <a:gsLst>
                                    <a:gs pos="0">
                                      <a:schemeClr val="tx1"/>
                                    </a:gs>
                                    <a:gs pos="100000">
                                      <a:schemeClr val="tx1"/>
                                    </a:gs>
                                  </a:gsLst>
                                  <a:lin ang="0" scaled="0"/>
                                </a:gradFill>
                                <a:latin typeface="Cambria Math" panose="02040503050406030204" pitchFamily="18" charset="0"/>
                              </a:rPr>
                              <m:t>𝑠</m:t>
                            </m:r>
                          </m:sub>
                        </m:sSub>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15" name="矩形 14">
                  <a:extLst>
                    <a:ext uri="{FF2B5EF4-FFF2-40B4-BE49-F238E27FC236}">
                      <a16:creationId xmlns:a16="http://schemas.microsoft.com/office/drawing/2014/main" id="{1CE0B57C-CBFF-4207-845C-28DB0721E631}"/>
                    </a:ext>
                  </a:extLst>
                </p:cNvPr>
                <p:cNvSpPr>
                  <a:spLocks noRot="1" noChangeAspect="1" noMove="1" noResize="1" noEditPoints="1" noAdjustHandles="1" noChangeArrowheads="1" noChangeShapeType="1" noTextEdit="1"/>
                </p:cNvSpPr>
                <p:nvPr/>
              </p:nvSpPr>
              <p:spPr>
                <a:xfrm>
                  <a:off x="2017220" y="3612140"/>
                  <a:ext cx="949362" cy="384336"/>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C77EBC70-63EC-438F-BCE8-9FCAEBE3EE3E}"/>
              </a:ext>
            </a:extLst>
          </p:cNvPr>
          <p:cNvGrpSpPr/>
          <p:nvPr/>
        </p:nvGrpSpPr>
        <p:grpSpPr>
          <a:xfrm>
            <a:off x="2970515" y="2882423"/>
            <a:ext cx="2807179" cy="1657331"/>
            <a:chOff x="1058592" y="2339145"/>
            <a:chExt cx="2807179" cy="1657331"/>
          </a:xfrm>
        </p:grpSpPr>
        <p:sp>
          <p:nvSpPr>
            <p:cNvPr id="17" name="椭圆 16">
              <a:extLst>
                <a:ext uri="{FF2B5EF4-FFF2-40B4-BE49-F238E27FC236}">
                  <a16:creationId xmlns:a16="http://schemas.microsoft.com/office/drawing/2014/main" id="{7649B693-0E3A-4B30-B79E-D7E97BB4E893}"/>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A458A40-0B3E-4C5A-AD27-52E511E65FB6}"/>
                    </a:ext>
                  </a:extLst>
                </p:cNvPr>
                <p:cNvSpPr/>
                <p:nvPr/>
              </p:nvSpPr>
              <p:spPr>
                <a:xfrm>
                  <a:off x="1058592" y="3627144"/>
                  <a:ext cx="2807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dirty="0" smtClean="0">
                            <a:gradFill>
                              <a:gsLst>
                                <a:gs pos="0">
                                  <a:schemeClr val="tx1"/>
                                </a:gs>
                                <a:gs pos="100000">
                                  <a:schemeClr val="tx1"/>
                                </a:gs>
                              </a:gsLst>
                              <a:lin ang="0" scaled="0"/>
                            </a:gradFill>
                            <a:latin typeface="Cambria Math" panose="02040503050406030204" pitchFamily="18" charset="0"/>
                          </a:rPr>
                          <m:t>Randomly</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Generated</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data</m:t>
                        </m:r>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18" name="矩形 17">
                  <a:extLst>
                    <a:ext uri="{FF2B5EF4-FFF2-40B4-BE49-F238E27FC236}">
                      <a16:creationId xmlns:a16="http://schemas.microsoft.com/office/drawing/2014/main" id="{EA458A40-0B3E-4C5A-AD27-52E511E65FB6}"/>
                    </a:ext>
                  </a:extLst>
                </p:cNvPr>
                <p:cNvSpPr>
                  <a:spLocks noRot="1" noChangeAspect="1" noMove="1" noResize="1" noEditPoints="1" noAdjustHandles="1" noChangeArrowheads="1" noChangeShapeType="1" noTextEdit="1"/>
                </p:cNvSpPr>
                <p:nvPr/>
              </p:nvSpPr>
              <p:spPr>
                <a:xfrm>
                  <a:off x="1058592" y="3627144"/>
                  <a:ext cx="2807179" cy="369332"/>
                </a:xfrm>
                <a:prstGeom prst="rect">
                  <a:avLst/>
                </a:prstGeom>
                <a:blipFill>
                  <a:blip r:embed="rId8"/>
                  <a:stretch>
                    <a:fillRect/>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F94503CF-BFAB-4F0C-806A-7C638BDC021A}"/>
              </a:ext>
            </a:extLst>
          </p:cNvPr>
          <p:cNvGrpSpPr/>
          <p:nvPr/>
        </p:nvGrpSpPr>
        <p:grpSpPr>
          <a:xfrm>
            <a:off x="8598062" y="2874423"/>
            <a:ext cx="2807179" cy="1657331"/>
            <a:chOff x="1058592" y="2339145"/>
            <a:chExt cx="2807179" cy="1657331"/>
          </a:xfrm>
        </p:grpSpPr>
        <p:sp>
          <p:nvSpPr>
            <p:cNvPr id="20" name="椭圆 19">
              <a:extLst>
                <a:ext uri="{FF2B5EF4-FFF2-40B4-BE49-F238E27FC236}">
                  <a16:creationId xmlns:a16="http://schemas.microsoft.com/office/drawing/2014/main" id="{D28A78F1-15B8-4411-9A5A-9CBEB3BC2BE7}"/>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76ACF89-E678-4A17-9FFE-B77E9D36079C}"/>
                    </a:ext>
                  </a:extLst>
                </p:cNvPr>
                <p:cNvSpPr/>
                <p:nvPr/>
              </p:nvSpPr>
              <p:spPr>
                <a:xfrm>
                  <a:off x="1058592" y="3627144"/>
                  <a:ext cx="2807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dirty="0" smtClean="0">
                            <a:gradFill>
                              <a:gsLst>
                                <a:gs pos="0">
                                  <a:schemeClr val="tx1"/>
                                </a:gs>
                                <a:gs pos="100000">
                                  <a:schemeClr val="tx1"/>
                                </a:gs>
                              </a:gsLst>
                              <a:lin ang="0" scaled="0"/>
                            </a:gradFill>
                            <a:latin typeface="Cambria Math" panose="02040503050406030204" pitchFamily="18" charset="0"/>
                          </a:rPr>
                          <m:t>Randomly</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Generated</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data</m:t>
                        </m:r>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21" name="矩形 20">
                  <a:extLst>
                    <a:ext uri="{FF2B5EF4-FFF2-40B4-BE49-F238E27FC236}">
                      <a16:creationId xmlns:a16="http://schemas.microsoft.com/office/drawing/2014/main" id="{676ACF89-E678-4A17-9FFE-B77E9D36079C}"/>
                    </a:ext>
                  </a:extLst>
                </p:cNvPr>
                <p:cNvSpPr>
                  <a:spLocks noRot="1" noChangeAspect="1" noMove="1" noResize="1" noEditPoints="1" noAdjustHandles="1" noChangeArrowheads="1" noChangeShapeType="1" noTextEdit="1"/>
                </p:cNvSpPr>
                <p:nvPr/>
              </p:nvSpPr>
              <p:spPr>
                <a:xfrm>
                  <a:off x="1058592" y="3627144"/>
                  <a:ext cx="2807179" cy="369332"/>
                </a:xfrm>
                <a:prstGeom prst="rect">
                  <a:avLst/>
                </a:prstGeom>
                <a:blipFill>
                  <a:blip r:embed="rId9"/>
                  <a:stretch>
                    <a:fillRect/>
                  </a:stretch>
                </a:blipFill>
              </p:spPr>
              <p:txBody>
                <a:bodyPr/>
                <a:lstStyle/>
                <a:p>
                  <a:r>
                    <a:rPr lang="zh-CN" altLang="en-US">
                      <a:noFill/>
                    </a:rPr>
                    <a:t> </a:t>
                  </a:r>
                </a:p>
              </p:txBody>
            </p:sp>
          </mc:Fallback>
        </mc:AlternateContent>
      </p:grpSp>
      <p:pic>
        <p:nvPicPr>
          <p:cNvPr id="3" name="图片 2">
            <a:extLst>
              <a:ext uri="{FF2B5EF4-FFF2-40B4-BE49-F238E27FC236}">
                <a16:creationId xmlns:a16="http://schemas.microsoft.com/office/drawing/2014/main" id="{B67D5656-D2FC-4396-B68C-7EC15B42C28F}"/>
              </a:ext>
            </a:extLst>
          </p:cNvPr>
          <p:cNvPicPr>
            <a:picLocks noChangeAspect="1"/>
          </p:cNvPicPr>
          <p:nvPr/>
        </p:nvPicPr>
        <p:blipFill>
          <a:blip r:embed="rId10"/>
          <a:stretch>
            <a:fillRect/>
          </a:stretch>
        </p:blipFill>
        <p:spPr>
          <a:xfrm>
            <a:off x="6272892" y="2728345"/>
            <a:ext cx="1379553" cy="1339215"/>
          </a:xfrm>
          <a:prstGeom prst="rect">
            <a:avLst/>
          </a:prstGeom>
        </p:spPr>
      </p:pic>
      <p:sp>
        <p:nvSpPr>
          <p:cNvPr id="24" name="INVERTIBLE NEURAL NETWORK">
            <a:extLst>
              <a:ext uri="{FF2B5EF4-FFF2-40B4-BE49-F238E27FC236}">
                <a16:creationId xmlns:a16="http://schemas.microsoft.com/office/drawing/2014/main" id="{8F85265F-BC01-460E-899E-36E99AE79EFC}"/>
              </a:ext>
            </a:extLst>
          </p:cNvPr>
          <p:cNvSpPr txBox="1">
            <a:spLocks/>
          </p:cNvSpPr>
          <p:nvPr/>
        </p:nvSpPr>
        <p:spPr>
          <a:xfrm>
            <a:off x="1927611" y="5031170"/>
            <a:ext cx="854263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the Randomly Generated Data</a:t>
            </a:r>
            <a:endParaRPr lang="en-US" sz="3200" kern="0" dirty="0">
              <a:gradFill>
                <a:gsLst>
                  <a:gs pos="0">
                    <a:schemeClr val="tx1"/>
                  </a:gs>
                  <a:gs pos="100000">
                    <a:schemeClr val="tx1"/>
                  </a:gs>
                </a:gsLst>
                <a:lin ang="0" scaled="0"/>
              </a:gradFill>
            </a:endParaRPr>
          </a:p>
        </p:txBody>
      </p:sp>
      <p:pic>
        <p:nvPicPr>
          <p:cNvPr id="11" name="音频 10">
            <a:hlinkClick r:id="" action="ppaction://media"/>
            <a:extLst>
              <a:ext uri="{FF2B5EF4-FFF2-40B4-BE49-F238E27FC236}">
                <a16:creationId xmlns:a16="http://schemas.microsoft.com/office/drawing/2014/main" id="{72B7E754-12E4-4383-ADFC-CAFB8146B6F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16298390"/>
      </p:ext>
    </p:extLst>
  </p:cSld>
  <p:clrMapOvr>
    <a:masterClrMapping/>
  </p:clrMapOvr>
  <p:transition spd="med" advTm="135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7" name="组合 6">
            <a:extLst>
              <a:ext uri="{FF2B5EF4-FFF2-40B4-BE49-F238E27FC236}">
                <a16:creationId xmlns:a16="http://schemas.microsoft.com/office/drawing/2014/main" id="{7C33BCC5-9891-4BDC-BE0F-EAAA06F1495D}"/>
              </a:ext>
            </a:extLst>
          </p:cNvPr>
          <p:cNvGrpSpPr/>
          <p:nvPr/>
        </p:nvGrpSpPr>
        <p:grpSpPr>
          <a:xfrm>
            <a:off x="1294565" y="2874423"/>
            <a:ext cx="1266093" cy="1642327"/>
            <a:chOff x="1829136" y="2339145"/>
            <a:chExt cx="1266093" cy="1642327"/>
          </a:xfrm>
        </p:grpSpPr>
        <p:sp>
          <p:nvSpPr>
            <p:cNvPr id="8" name="椭圆 7">
              <a:extLst>
                <a:ext uri="{FF2B5EF4-FFF2-40B4-BE49-F238E27FC236}">
                  <a16:creationId xmlns:a16="http://schemas.microsoft.com/office/drawing/2014/main" id="{4350D3C2-6776-4808-A8A3-717D718D402E}"/>
                </a:ext>
              </a:extLst>
            </p:cNvPr>
            <p:cNvSpPr/>
            <p:nvPr/>
          </p:nvSpPr>
          <p:spPr>
            <a:xfrm>
              <a:off x="1829136" y="2339145"/>
              <a:ext cx="1266093" cy="10972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17CCBE2-7AFD-4437-82A0-2709D1BFE48F}"/>
                    </a:ext>
                  </a:extLst>
                </p:cNvPr>
                <p:cNvSpPr/>
                <p:nvPr/>
              </p:nvSpPr>
              <p:spPr>
                <a:xfrm>
                  <a:off x="2017220" y="3612140"/>
                  <a:ext cx="891526" cy="369332"/>
                </a:xfrm>
                <a:prstGeom prst="rect">
                  <a:avLst/>
                </a:prstGeom>
              </p:spPr>
              <p:txBody>
                <a:bodyPr wrap="none">
                  <a:spAutoFit/>
                </a:bodyPr>
                <a:lstStyle/>
                <a:p>
                  <a:r>
                    <a:rPr lang="en-US" altLang="zh-CN" dirty="0">
                      <a:gradFill>
                        <a:gsLst>
                          <a:gs pos="0">
                            <a:schemeClr val="tx1"/>
                          </a:gs>
                          <a:gs pos="100000">
                            <a:schemeClr val="tx1"/>
                          </a:gs>
                        </a:gsLst>
                        <a:lin ang="5400000" scaled="1"/>
                      </a:gradFill>
                      <a:latin typeface="Gill Sans Light"/>
                    </a:rPr>
                    <a:t>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m:rPr>
                              <m:sty m:val="p"/>
                            </m:rPr>
                            <a:rPr lang="en-US" altLang="zh-CN" dirty="0">
                              <a:gradFill>
                                <a:gsLst>
                                  <a:gs pos="0">
                                    <a:schemeClr val="tx1"/>
                                  </a:gs>
                                  <a:gs pos="100000">
                                    <a:schemeClr val="tx1"/>
                                  </a:gs>
                                </a:gsLst>
                                <a:lin ang="0" scaled="0"/>
                              </a:gradFill>
                              <a:latin typeface="Cambria Math" panose="02040503050406030204" pitchFamily="18" charset="0"/>
                            </a:rPr>
                            <m:t>k</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b="0" i="1" dirty="0" smtClean="0">
                              <a:gradFill>
                                <a:gsLst>
                                  <a:gs pos="0">
                                    <a:schemeClr val="tx1"/>
                                  </a:gs>
                                  <a:gs pos="100000">
                                    <a:schemeClr val="tx1"/>
                                  </a:gs>
                                </a:gsLst>
                                <a:lin ang="0" scaled="0"/>
                              </a:gradFill>
                              <a:latin typeface="Cambria Math" panose="02040503050406030204" pitchFamily="18" charset="0"/>
                            </a:rPr>
                            <m:t>𝑠</m:t>
                          </m:r>
                        </m:sub>
                      </m:sSub>
                    </m:oMath>
                  </a14:m>
                  <a:endParaRPr lang="en-US" altLang="zh-CN" dirty="0">
                    <a:gradFill>
                      <a:gsLst>
                        <a:gs pos="0">
                          <a:schemeClr val="tx1"/>
                        </a:gs>
                        <a:gs pos="100000">
                          <a:schemeClr val="tx1"/>
                        </a:gs>
                      </a:gsLst>
                      <a:lin ang="5400000" scaled="1"/>
                    </a:gradFill>
                    <a:latin typeface="Gill Sans Light"/>
                  </a:endParaRPr>
                </a:p>
              </p:txBody>
            </p:sp>
          </mc:Choice>
          <mc:Fallback xmlns="">
            <p:sp>
              <p:nvSpPr>
                <p:cNvPr id="9" name="矩形 8">
                  <a:extLst>
                    <a:ext uri="{FF2B5EF4-FFF2-40B4-BE49-F238E27FC236}">
                      <a16:creationId xmlns:a16="http://schemas.microsoft.com/office/drawing/2014/main" id="{D17CCBE2-7AFD-4437-82A0-2709D1BFE48F}"/>
                    </a:ext>
                  </a:extLst>
                </p:cNvPr>
                <p:cNvSpPr>
                  <a:spLocks noRot="1" noChangeAspect="1" noMove="1" noResize="1" noEditPoints="1" noAdjustHandles="1" noChangeArrowheads="1" noChangeShapeType="1" noTextEdit="1"/>
                </p:cNvSpPr>
                <p:nvPr/>
              </p:nvSpPr>
              <p:spPr>
                <a:xfrm>
                  <a:off x="2017220" y="3612140"/>
                  <a:ext cx="891526"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6F95E434-028E-4AEC-91EE-1A62D9DD02ED}"/>
              </a:ext>
            </a:extLst>
          </p:cNvPr>
          <p:cNvGrpSpPr/>
          <p:nvPr/>
        </p:nvGrpSpPr>
        <p:grpSpPr>
          <a:xfrm>
            <a:off x="3375407" y="2874423"/>
            <a:ext cx="1266093" cy="1657331"/>
            <a:chOff x="1829136" y="2339145"/>
            <a:chExt cx="1266093" cy="1657331"/>
          </a:xfrm>
        </p:grpSpPr>
        <p:sp>
          <p:nvSpPr>
            <p:cNvPr id="14" name="椭圆 13">
              <a:extLst>
                <a:ext uri="{FF2B5EF4-FFF2-40B4-BE49-F238E27FC236}">
                  <a16:creationId xmlns:a16="http://schemas.microsoft.com/office/drawing/2014/main" id="{7D6A1A90-4D6B-4221-816A-D189B6F6030E}"/>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CE0B57C-CBFF-4207-845C-28DB0721E631}"/>
                    </a:ext>
                  </a:extLst>
                </p:cNvPr>
                <p:cNvSpPr/>
                <p:nvPr/>
              </p:nvSpPr>
              <p:spPr>
                <a:xfrm>
                  <a:off x="2017220" y="3612140"/>
                  <a:ext cx="949362"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az-Cyrl-AZ" altLang="zh-CN" i="1" dirty="0">
                                <a:gradFill>
                                  <a:gsLst>
                                    <a:gs pos="0">
                                      <a:schemeClr val="tx1"/>
                                    </a:gs>
                                    <a:gs pos="100000">
                                      <a:schemeClr val="tx1"/>
                                    </a:gs>
                                  </a:gsLst>
                                  <a:lin ang="0" scaled="0"/>
                                </a:gradFill>
                                <a:latin typeface="Cambria Math" panose="02040503050406030204" pitchFamily="18" charset="0"/>
                              </a:rPr>
                            </m:ctrlPr>
                          </m:accPr>
                          <m:e>
                            <m:r>
                              <a:rPr lang="az-Cyrl-AZ" altLang="zh-CN" dirty="0">
                                <a:gradFill>
                                  <a:gsLst>
                                    <a:gs pos="0">
                                      <a:schemeClr val="tx1"/>
                                    </a:gs>
                                    <a:gs pos="100000">
                                      <a:schemeClr val="tx1"/>
                                    </a:gs>
                                  </a:gsLst>
                                  <a:lin ang="0" scaled="0"/>
                                </a:gradFill>
                                <a:latin typeface="Cambria Math" panose="02040503050406030204" pitchFamily="18" charset="0"/>
                              </a:rPr>
                              <m:t>ф</m:t>
                            </m:r>
                          </m:e>
                        </m:acc>
                        <m:r>
                          <a:rPr lang="az-Cyrl-AZ" altLang="zh-CN" i="1" dirty="0">
                            <a:gradFill>
                              <a:gsLst>
                                <a:gs pos="0">
                                  <a:schemeClr val="tx1"/>
                                </a:gs>
                                <a:gs pos="100000">
                                  <a:schemeClr val="tx1"/>
                                </a:gs>
                              </a:gsLst>
                              <a:lin ang="0" scaled="0"/>
                            </a:gradFill>
                            <a:latin typeface="Cambria Math" panose="02040503050406030204" pitchFamily="18" charset="0"/>
                          </a:rPr>
                          <m:t> </m:t>
                        </m:r>
                        <m:r>
                          <a:rPr lang="en-US" altLang="zh-CN" dirty="0">
                            <a:gradFill>
                              <a:gsLst>
                                <a:gs pos="0">
                                  <a:schemeClr val="tx1"/>
                                </a:gs>
                                <a:gs pos="100000">
                                  <a:schemeClr val="tx1"/>
                                </a:gs>
                              </a:gsLst>
                              <a:lin ang="0" scaled="0"/>
                            </a:gradFill>
                            <a:latin typeface="Cambria Math" panose="02040503050406030204" pitchFamily="18" charset="0"/>
                          </a:rPr>
                          <m:t>(</m:t>
                        </m:r>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𝑘</m:t>
                            </m:r>
                          </m:sub>
                        </m:sSub>
                        <m:sSub>
                          <m:sSubPr>
                            <m:ctrlPr>
                              <a:rPr lang="az-Cyrl-AZ"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m:t>
                            </m:r>
                          </m:e>
                          <m:sub>
                            <m:r>
                              <a:rPr lang="en-US" altLang="zh-CN" dirty="0">
                                <a:gradFill>
                                  <a:gsLst>
                                    <a:gs pos="0">
                                      <a:schemeClr val="tx1"/>
                                    </a:gs>
                                    <a:gs pos="100000">
                                      <a:schemeClr val="tx1"/>
                                    </a:gs>
                                  </a:gsLst>
                                  <a:lin ang="0" scaled="0"/>
                                </a:gradFill>
                                <a:latin typeface="Cambria Math" panose="02040503050406030204" pitchFamily="18" charset="0"/>
                              </a:rPr>
                              <m:t>𝑠</m:t>
                            </m:r>
                          </m:sub>
                        </m:sSub>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15" name="矩形 14">
                  <a:extLst>
                    <a:ext uri="{FF2B5EF4-FFF2-40B4-BE49-F238E27FC236}">
                      <a16:creationId xmlns:a16="http://schemas.microsoft.com/office/drawing/2014/main" id="{1CE0B57C-CBFF-4207-845C-28DB0721E631}"/>
                    </a:ext>
                  </a:extLst>
                </p:cNvPr>
                <p:cNvSpPr>
                  <a:spLocks noRot="1" noChangeAspect="1" noMove="1" noResize="1" noEditPoints="1" noAdjustHandles="1" noChangeArrowheads="1" noChangeShapeType="1" noTextEdit="1"/>
                </p:cNvSpPr>
                <p:nvPr/>
              </p:nvSpPr>
              <p:spPr>
                <a:xfrm>
                  <a:off x="2017220" y="3612140"/>
                  <a:ext cx="949362" cy="384336"/>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C77EBC70-63EC-438F-BCE8-9FCAEBE3EE3E}"/>
              </a:ext>
            </a:extLst>
          </p:cNvPr>
          <p:cNvGrpSpPr/>
          <p:nvPr/>
        </p:nvGrpSpPr>
        <p:grpSpPr>
          <a:xfrm>
            <a:off x="5435176" y="2874423"/>
            <a:ext cx="2807179" cy="1657331"/>
            <a:chOff x="1058592" y="2339145"/>
            <a:chExt cx="2807179" cy="1657331"/>
          </a:xfrm>
        </p:grpSpPr>
        <p:sp>
          <p:nvSpPr>
            <p:cNvPr id="17" name="椭圆 16">
              <a:extLst>
                <a:ext uri="{FF2B5EF4-FFF2-40B4-BE49-F238E27FC236}">
                  <a16:creationId xmlns:a16="http://schemas.microsoft.com/office/drawing/2014/main" id="{7649B693-0E3A-4B30-B79E-D7E97BB4E893}"/>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A458A40-0B3E-4C5A-AD27-52E511E65FB6}"/>
                    </a:ext>
                  </a:extLst>
                </p:cNvPr>
                <p:cNvSpPr/>
                <p:nvPr/>
              </p:nvSpPr>
              <p:spPr>
                <a:xfrm>
                  <a:off x="1058592" y="3627144"/>
                  <a:ext cx="2807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dirty="0" smtClean="0">
                            <a:gradFill>
                              <a:gsLst>
                                <a:gs pos="0">
                                  <a:schemeClr val="tx1"/>
                                </a:gs>
                                <a:gs pos="100000">
                                  <a:schemeClr val="tx1"/>
                                </a:gs>
                              </a:gsLst>
                              <a:lin ang="0" scaled="0"/>
                            </a:gradFill>
                            <a:latin typeface="Cambria Math" panose="02040503050406030204" pitchFamily="18" charset="0"/>
                          </a:rPr>
                          <m:t>Randomly</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Generated</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data</m:t>
                        </m:r>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18" name="矩形 17">
                  <a:extLst>
                    <a:ext uri="{FF2B5EF4-FFF2-40B4-BE49-F238E27FC236}">
                      <a16:creationId xmlns:a16="http://schemas.microsoft.com/office/drawing/2014/main" id="{EA458A40-0B3E-4C5A-AD27-52E511E65FB6}"/>
                    </a:ext>
                  </a:extLst>
                </p:cNvPr>
                <p:cNvSpPr>
                  <a:spLocks noRot="1" noChangeAspect="1" noMove="1" noResize="1" noEditPoints="1" noAdjustHandles="1" noChangeArrowheads="1" noChangeShapeType="1" noTextEdit="1"/>
                </p:cNvSpPr>
                <p:nvPr/>
              </p:nvSpPr>
              <p:spPr>
                <a:xfrm>
                  <a:off x="1058592" y="3627144"/>
                  <a:ext cx="2807179" cy="369332"/>
                </a:xfrm>
                <a:prstGeom prst="rect">
                  <a:avLst/>
                </a:prstGeom>
                <a:blipFill>
                  <a:blip r:embed="rId8"/>
                  <a:stretch>
                    <a:fillRect/>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F94503CF-BFAB-4F0C-806A-7C638BDC021A}"/>
              </a:ext>
            </a:extLst>
          </p:cNvPr>
          <p:cNvGrpSpPr/>
          <p:nvPr/>
        </p:nvGrpSpPr>
        <p:grpSpPr>
          <a:xfrm>
            <a:off x="8598062" y="2874423"/>
            <a:ext cx="2807179" cy="1657331"/>
            <a:chOff x="1058592" y="2339145"/>
            <a:chExt cx="2807179" cy="1657331"/>
          </a:xfrm>
        </p:grpSpPr>
        <p:sp>
          <p:nvSpPr>
            <p:cNvPr id="20" name="椭圆 19">
              <a:extLst>
                <a:ext uri="{FF2B5EF4-FFF2-40B4-BE49-F238E27FC236}">
                  <a16:creationId xmlns:a16="http://schemas.microsoft.com/office/drawing/2014/main" id="{D28A78F1-15B8-4411-9A5A-9CBEB3BC2BE7}"/>
                </a:ext>
              </a:extLst>
            </p:cNvPr>
            <p:cNvSpPr/>
            <p:nvPr/>
          </p:nvSpPr>
          <p:spPr>
            <a:xfrm>
              <a:off x="1829136" y="2339145"/>
              <a:ext cx="1266093" cy="10972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76ACF89-E678-4A17-9FFE-B77E9D36079C}"/>
                    </a:ext>
                  </a:extLst>
                </p:cNvPr>
                <p:cNvSpPr/>
                <p:nvPr/>
              </p:nvSpPr>
              <p:spPr>
                <a:xfrm>
                  <a:off x="1058592" y="3627144"/>
                  <a:ext cx="2807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dirty="0" smtClean="0">
                            <a:gradFill>
                              <a:gsLst>
                                <a:gs pos="0">
                                  <a:schemeClr val="tx1"/>
                                </a:gs>
                                <a:gs pos="100000">
                                  <a:schemeClr val="tx1"/>
                                </a:gs>
                              </a:gsLst>
                              <a:lin ang="0" scaled="0"/>
                            </a:gradFill>
                            <a:latin typeface="Cambria Math" panose="02040503050406030204" pitchFamily="18" charset="0"/>
                          </a:rPr>
                          <m:t>Randomly</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Generated</m:t>
                        </m:r>
                        <m:r>
                          <a:rPr lang="en-US" altLang="zh-CN" b="0" i="0" dirty="0" smtClean="0">
                            <a:gradFill>
                              <a:gsLst>
                                <a:gs pos="0">
                                  <a:schemeClr val="tx1"/>
                                </a:gs>
                                <a:gs pos="100000">
                                  <a:schemeClr val="tx1"/>
                                </a:gs>
                              </a:gsLst>
                              <a:lin ang="0" scaled="0"/>
                            </a:gradFill>
                            <a:latin typeface="Cambria Math" panose="02040503050406030204" pitchFamily="18" charset="0"/>
                          </a:rPr>
                          <m:t> </m:t>
                        </m:r>
                        <m:r>
                          <m:rPr>
                            <m:sty m:val="p"/>
                          </m:rPr>
                          <a:rPr lang="en-US" altLang="zh-CN" b="0" i="0" dirty="0" smtClean="0">
                            <a:gradFill>
                              <a:gsLst>
                                <a:gs pos="0">
                                  <a:schemeClr val="tx1"/>
                                </a:gs>
                                <a:gs pos="100000">
                                  <a:schemeClr val="tx1"/>
                                </a:gs>
                              </a:gsLst>
                              <a:lin ang="0" scaled="0"/>
                            </a:gradFill>
                            <a:latin typeface="Cambria Math" panose="02040503050406030204" pitchFamily="18" charset="0"/>
                          </a:rPr>
                          <m:t>data</m:t>
                        </m:r>
                      </m:oMath>
                    </m:oMathPara>
                  </a14:m>
                  <a:endParaRPr lang="en-US" altLang="zh-CN" dirty="0">
                    <a:gradFill>
                      <a:gsLst>
                        <a:gs pos="0">
                          <a:schemeClr val="tx1"/>
                        </a:gs>
                        <a:gs pos="100000">
                          <a:schemeClr val="tx1"/>
                        </a:gs>
                      </a:gsLst>
                      <a:lin ang="5400000" scaled="1"/>
                    </a:gradFill>
                    <a:latin typeface="Gill Sans Light"/>
                  </a:endParaRPr>
                </a:p>
              </p:txBody>
            </p:sp>
          </mc:Choice>
          <mc:Fallback xmlns="">
            <p:sp>
              <p:nvSpPr>
                <p:cNvPr id="21" name="矩形 20">
                  <a:extLst>
                    <a:ext uri="{FF2B5EF4-FFF2-40B4-BE49-F238E27FC236}">
                      <a16:creationId xmlns:a16="http://schemas.microsoft.com/office/drawing/2014/main" id="{676ACF89-E678-4A17-9FFE-B77E9D36079C}"/>
                    </a:ext>
                  </a:extLst>
                </p:cNvPr>
                <p:cNvSpPr>
                  <a:spLocks noRot="1" noChangeAspect="1" noMove="1" noResize="1" noEditPoints="1" noAdjustHandles="1" noChangeArrowheads="1" noChangeShapeType="1" noTextEdit="1"/>
                </p:cNvSpPr>
                <p:nvPr/>
              </p:nvSpPr>
              <p:spPr>
                <a:xfrm>
                  <a:off x="1058592" y="3627144"/>
                  <a:ext cx="2807179" cy="369332"/>
                </a:xfrm>
                <a:prstGeom prst="rect">
                  <a:avLst/>
                </a:prstGeom>
                <a:blipFill>
                  <a:blip r:embed="rId9"/>
                  <a:stretch>
                    <a:fillRect/>
                  </a:stretch>
                </a:blipFill>
              </p:spPr>
              <p:txBody>
                <a:bodyPr/>
                <a:lstStyle/>
                <a:p>
                  <a:r>
                    <a:rPr lang="zh-CN" altLang="en-US">
                      <a:noFill/>
                    </a:rPr>
                    <a:t> </a:t>
                  </a:r>
                </a:p>
              </p:txBody>
            </p:sp>
          </mc:Fallback>
        </mc:AlternateContent>
      </p:grpSp>
      <p:pic>
        <p:nvPicPr>
          <p:cNvPr id="22" name="图片 21">
            <a:extLst>
              <a:ext uri="{FF2B5EF4-FFF2-40B4-BE49-F238E27FC236}">
                <a16:creationId xmlns:a16="http://schemas.microsoft.com/office/drawing/2014/main" id="{22F10E20-A87D-478F-9E39-0A782D4388BE}"/>
              </a:ext>
            </a:extLst>
          </p:cNvPr>
          <p:cNvPicPr>
            <a:picLocks noChangeAspect="1"/>
          </p:cNvPicPr>
          <p:nvPr/>
        </p:nvPicPr>
        <p:blipFill>
          <a:blip r:embed="rId10"/>
          <a:stretch>
            <a:fillRect/>
          </a:stretch>
        </p:blipFill>
        <p:spPr>
          <a:xfrm>
            <a:off x="3333693" y="2791519"/>
            <a:ext cx="1349520" cy="1274961"/>
          </a:xfrm>
          <a:prstGeom prst="rect">
            <a:avLst/>
          </a:prstGeom>
        </p:spPr>
      </p:pic>
      <p:sp>
        <p:nvSpPr>
          <p:cNvPr id="23" name="INVERTIBLE NEURAL NETWORK">
            <a:extLst>
              <a:ext uri="{FF2B5EF4-FFF2-40B4-BE49-F238E27FC236}">
                <a16:creationId xmlns:a16="http://schemas.microsoft.com/office/drawing/2014/main" id="{6E199704-41C2-4464-808E-7ED1E2E76249}"/>
              </a:ext>
            </a:extLst>
          </p:cNvPr>
          <p:cNvSpPr txBox="1">
            <a:spLocks/>
          </p:cNvSpPr>
          <p:nvPr/>
        </p:nvSpPr>
        <p:spPr>
          <a:xfrm>
            <a:off x="1927611" y="5031170"/>
            <a:ext cx="854263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Comparison with the Randomly Generated Data</a:t>
            </a:r>
            <a:endParaRPr lang="en-US" sz="3200" kern="0" dirty="0">
              <a:gradFill>
                <a:gsLst>
                  <a:gs pos="0">
                    <a:schemeClr val="tx1"/>
                  </a:gs>
                  <a:gs pos="100000">
                    <a:schemeClr val="tx1"/>
                  </a:gs>
                </a:gsLst>
                <a:lin ang="0" scaled="0"/>
              </a:gradFill>
            </a:endParaRPr>
          </a:p>
        </p:txBody>
      </p:sp>
      <p:pic>
        <p:nvPicPr>
          <p:cNvPr id="5" name="音频 4">
            <a:hlinkClick r:id="" action="ppaction://media"/>
            <a:extLst>
              <a:ext uri="{FF2B5EF4-FFF2-40B4-BE49-F238E27FC236}">
                <a16:creationId xmlns:a16="http://schemas.microsoft.com/office/drawing/2014/main" id="{F306551D-5F98-4752-90A8-4DBE96415155}"/>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30700579"/>
      </p:ext>
    </p:extLst>
  </p:cSld>
  <p:clrMapOvr>
    <a:masterClrMapping/>
  </p:clrMapOvr>
  <p:transition spd="med" advTm="103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13" name="组合 12">
            <a:extLst>
              <a:ext uri="{FF2B5EF4-FFF2-40B4-BE49-F238E27FC236}">
                <a16:creationId xmlns:a16="http://schemas.microsoft.com/office/drawing/2014/main" id="{B666DAE6-B306-4F01-9AA3-C74366A46737}"/>
              </a:ext>
            </a:extLst>
          </p:cNvPr>
          <p:cNvGrpSpPr/>
          <p:nvPr/>
        </p:nvGrpSpPr>
        <p:grpSpPr>
          <a:xfrm>
            <a:off x="2275575" y="1214207"/>
            <a:ext cx="7159314" cy="2788466"/>
            <a:chOff x="4920301" y="1214207"/>
            <a:chExt cx="7159314" cy="2788466"/>
          </a:xfrm>
        </p:grpSpPr>
        <p:pic>
          <p:nvPicPr>
            <p:cNvPr id="5" name="图片 4">
              <a:extLst>
                <a:ext uri="{FF2B5EF4-FFF2-40B4-BE49-F238E27FC236}">
                  <a16:creationId xmlns:a16="http://schemas.microsoft.com/office/drawing/2014/main" id="{E430BE03-208F-4BDD-BFE2-DE6E556E3D44}"/>
                </a:ext>
              </a:extLst>
            </p:cNvPr>
            <p:cNvPicPr>
              <a:picLocks noChangeAspect="1"/>
            </p:cNvPicPr>
            <p:nvPr/>
          </p:nvPicPr>
          <p:blipFill>
            <a:blip r:embed="rId6"/>
            <a:stretch>
              <a:fillRect/>
            </a:stretch>
          </p:blipFill>
          <p:spPr>
            <a:xfrm>
              <a:off x="4920301" y="1214207"/>
              <a:ext cx="7159314" cy="2788466"/>
            </a:xfrm>
            <a:prstGeom prst="rect">
              <a:avLst/>
            </a:prstGeom>
          </p:spPr>
        </p:pic>
        <p:sp>
          <p:nvSpPr>
            <p:cNvPr id="8" name="文本框 7">
              <a:extLst>
                <a:ext uri="{FF2B5EF4-FFF2-40B4-BE49-F238E27FC236}">
                  <a16:creationId xmlns:a16="http://schemas.microsoft.com/office/drawing/2014/main" id="{D2163EC2-7D3F-4C3B-AA78-6C00597C7A0B}"/>
                </a:ext>
              </a:extLst>
            </p:cNvPr>
            <p:cNvSpPr txBox="1"/>
            <p:nvPr/>
          </p:nvSpPr>
          <p:spPr>
            <a:xfrm>
              <a:off x="6569613" y="1584908"/>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(a)</a:t>
              </a:r>
              <a:endParaRPr lang="zh-CN" altLang="en-US" sz="3200" kern="0" dirty="0">
                <a:gradFill>
                  <a:gsLst>
                    <a:gs pos="0">
                      <a:schemeClr val="tx1"/>
                    </a:gs>
                    <a:gs pos="100000">
                      <a:schemeClr val="tx1"/>
                    </a:gs>
                  </a:gsLst>
                  <a:lin ang="0" scaled="0"/>
                </a:gradFill>
                <a:latin typeface="Gill Sans Light"/>
                <a:sym typeface="Gill Sans Light"/>
              </a:endParaRPr>
            </a:p>
          </p:txBody>
        </p:sp>
        <p:sp>
          <p:nvSpPr>
            <p:cNvPr id="9" name="文本框 8">
              <a:extLst>
                <a:ext uri="{FF2B5EF4-FFF2-40B4-BE49-F238E27FC236}">
                  <a16:creationId xmlns:a16="http://schemas.microsoft.com/office/drawing/2014/main" id="{21840DF5-6F8E-4687-AD59-FD878C3BBEEB}"/>
                </a:ext>
              </a:extLst>
            </p:cNvPr>
            <p:cNvSpPr txBox="1"/>
            <p:nvPr/>
          </p:nvSpPr>
          <p:spPr>
            <a:xfrm>
              <a:off x="10560814" y="1584907"/>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(b)</a:t>
              </a:r>
              <a:endParaRPr lang="zh-CN" altLang="en-US" sz="3200" kern="0" dirty="0">
                <a:gradFill>
                  <a:gsLst>
                    <a:gs pos="0">
                      <a:schemeClr val="tx1"/>
                    </a:gs>
                    <a:gs pos="100000">
                      <a:schemeClr val="tx1"/>
                    </a:gs>
                  </a:gsLst>
                  <a:lin ang="0" scaled="0"/>
                </a:gradFill>
                <a:latin typeface="Gill Sans Light"/>
                <a:sym typeface="Gill Sans Light"/>
              </a:endParaRPr>
            </a:p>
          </p:txBody>
        </p:sp>
      </p:grpSp>
      <p:grpSp>
        <p:nvGrpSpPr>
          <p:cNvPr id="14" name="组合 13">
            <a:extLst>
              <a:ext uri="{FF2B5EF4-FFF2-40B4-BE49-F238E27FC236}">
                <a16:creationId xmlns:a16="http://schemas.microsoft.com/office/drawing/2014/main" id="{243F969B-D850-4173-92C4-1B98FCD95927}"/>
              </a:ext>
            </a:extLst>
          </p:cNvPr>
          <p:cNvGrpSpPr/>
          <p:nvPr/>
        </p:nvGrpSpPr>
        <p:grpSpPr>
          <a:xfrm>
            <a:off x="2275575" y="4002673"/>
            <a:ext cx="7159314" cy="2788466"/>
            <a:chOff x="4920301" y="4002673"/>
            <a:chExt cx="7159314" cy="2788466"/>
          </a:xfrm>
        </p:grpSpPr>
        <p:pic>
          <p:nvPicPr>
            <p:cNvPr id="6" name="图片 5">
              <a:extLst>
                <a:ext uri="{FF2B5EF4-FFF2-40B4-BE49-F238E27FC236}">
                  <a16:creationId xmlns:a16="http://schemas.microsoft.com/office/drawing/2014/main" id="{B2601C51-61B1-4B4D-BBB5-172044F71349}"/>
                </a:ext>
              </a:extLst>
            </p:cNvPr>
            <p:cNvPicPr>
              <a:picLocks noChangeAspect="1"/>
            </p:cNvPicPr>
            <p:nvPr/>
          </p:nvPicPr>
          <p:blipFill>
            <a:blip r:embed="rId7"/>
            <a:stretch>
              <a:fillRect/>
            </a:stretch>
          </p:blipFill>
          <p:spPr>
            <a:xfrm>
              <a:off x="4920301" y="4002673"/>
              <a:ext cx="7159314" cy="2788466"/>
            </a:xfrm>
            <a:prstGeom prst="rect">
              <a:avLst/>
            </a:prstGeom>
          </p:spPr>
        </p:pic>
        <p:sp>
          <p:nvSpPr>
            <p:cNvPr id="10" name="文本框 9">
              <a:extLst>
                <a:ext uri="{FF2B5EF4-FFF2-40B4-BE49-F238E27FC236}">
                  <a16:creationId xmlns:a16="http://schemas.microsoft.com/office/drawing/2014/main" id="{B2A7E242-46D8-4B51-B4AD-357B33CDD450}"/>
                </a:ext>
              </a:extLst>
            </p:cNvPr>
            <p:cNvSpPr txBox="1"/>
            <p:nvPr/>
          </p:nvSpPr>
          <p:spPr>
            <a:xfrm>
              <a:off x="6569613" y="4373374"/>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(c)</a:t>
              </a:r>
              <a:endParaRPr lang="zh-CN" altLang="en-US" sz="3200" kern="0" dirty="0">
                <a:gradFill>
                  <a:gsLst>
                    <a:gs pos="0">
                      <a:schemeClr val="tx1"/>
                    </a:gs>
                    <a:gs pos="100000">
                      <a:schemeClr val="tx1"/>
                    </a:gs>
                  </a:gsLst>
                  <a:lin ang="0" scaled="0"/>
                </a:gradFill>
                <a:latin typeface="Gill Sans Light"/>
                <a:sym typeface="Gill Sans Light"/>
              </a:endParaRPr>
            </a:p>
          </p:txBody>
        </p:sp>
        <p:sp>
          <p:nvSpPr>
            <p:cNvPr id="11" name="文本框 10">
              <a:extLst>
                <a:ext uri="{FF2B5EF4-FFF2-40B4-BE49-F238E27FC236}">
                  <a16:creationId xmlns:a16="http://schemas.microsoft.com/office/drawing/2014/main" id="{EC3DEB0B-5C82-4EFC-9727-5CFDEBB73833}"/>
                </a:ext>
              </a:extLst>
            </p:cNvPr>
            <p:cNvSpPr txBox="1"/>
            <p:nvPr/>
          </p:nvSpPr>
          <p:spPr>
            <a:xfrm>
              <a:off x="10567848" y="4373374"/>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(d)</a:t>
              </a:r>
              <a:endParaRPr lang="zh-CN" altLang="en-US" sz="3200" kern="0" dirty="0">
                <a:gradFill>
                  <a:gsLst>
                    <a:gs pos="0">
                      <a:schemeClr val="tx1"/>
                    </a:gs>
                    <a:gs pos="100000">
                      <a:schemeClr val="tx1"/>
                    </a:gs>
                  </a:gsLst>
                  <a:lin ang="0" scaled="0"/>
                </a:gradFill>
                <a:latin typeface="Gill Sans Light"/>
                <a:sym typeface="Gill Sans Light"/>
              </a:endParaRPr>
            </a:p>
          </p:txBody>
        </p:sp>
      </p:grpSp>
      <p:grpSp>
        <p:nvGrpSpPr>
          <p:cNvPr id="17" name="组合 16">
            <a:extLst>
              <a:ext uri="{FF2B5EF4-FFF2-40B4-BE49-F238E27FC236}">
                <a16:creationId xmlns:a16="http://schemas.microsoft.com/office/drawing/2014/main" id="{5A7D3DDB-DAEB-4CF7-9C46-480571F12D96}"/>
              </a:ext>
            </a:extLst>
          </p:cNvPr>
          <p:cNvGrpSpPr/>
          <p:nvPr/>
        </p:nvGrpSpPr>
        <p:grpSpPr>
          <a:xfrm>
            <a:off x="231894" y="1403574"/>
            <a:ext cx="2667496" cy="1407530"/>
            <a:chOff x="231894" y="1403574"/>
            <a:chExt cx="2667496" cy="1407530"/>
          </a:xfrm>
        </p:grpSpPr>
        <p:sp>
          <p:nvSpPr>
            <p:cNvPr id="12" name="矩形 11">
              <a:extLst>
                <a:ext uri="{FF2B5EF4-FFF2-40B4-BE49-F238E27FC236}">
                  <a16:creationId xmlns:a16="http://schemas.microsoft.com/office/drawing/2014/main" id="{6456FBAF-87AD-4F20-BDD7-A517237B0E10}"/>
                </a:ext>
              </a:extLst>
            </p:cNvPr>
            <p:cNvSpPr/>
            <p:nvPr/>
          </p:nvSpPr>
          <p:spPr>
            <a:xfrm>
              <a:off x="231894" y="1887774"/>
              <a:ext cx="2020174" cy="923330"/>
            </a:xfrm>
            <a:prstGeom prst="rect">
              <a:avLst/>
            </a:prstGeom>
          </p:spPr>
          <p:txBody>
            <a:bodyPr wrap="square">
              <a:spAutoFit/>
            </a:bodyPr>
            <a:lstStyle/>
            <a:p>
              <a:r>
                <a:rPr lang="en-US" altLang="zh-CN" kern="0" dirty="0">
                  <a:gradFill>
                    <a:gsLst>
                      <a:gs pos="0">
                        <a:schemeClr val="tx1"/>
                      </a:gs>
                      <a:gs pos="100000">
                        <a:schemeClr val="tx1"/>
                      </a:gs>
                    </a:gsLst>
                    <a:lin ang="0" scaled="0"/>
                  </a:gradFill>
                  <a:latin typeface="Gill Sans Light"/>
                </a:rPr>
                <a:t>95% of our predictions for a subject is the closest</a:t>
              </a:r>
              <a:endParaRPr lang="zh-CN" altLang="en-US" kern="0" dirty="0">
                <a:gradFill>
                  <a:gsLst>
                    <a:gs pos="0">
                      <a:schemeClr val="tx1"/>
                    </a:gs>
                    <a:gs pos="100000">
                      <a:schemeClr val="tx1"/>
                    </a:gs>
                  </a:gsLst>
                  <a:lin ang="0" scaled="0"/>
                </a:gradFill>
                <a:latin typeface="Gill Sans Light"/>
              </a:endParaRPr>
            </a:p>
          </p:txBody>
        </p:sp>
        <p:cxnSp>
          <p:nvCxnSpPr>
            <p:cNvPr id="16" name="直接箭头连接符 15">
              <a:extLst>
                <a:ext uri="{FF2B5EF4-FFF2-40B4-BE49-F238E27FC236}">
                  <a16:creationId xmlns:a16="http://schemas.microsoft.com/office/drawing/2014/main" id="{FD8D5AB0-B942-40F6-B091-8B3161566063}"/>
                </a:ext>
              </a:extLst>
            </p:cNvPr>
            <p:cNvCxnSpPr>
              <a:cxnSpLocks/>
              <a:stCxn id="12" idx="0"/>
            </p:cNvCxnSpPr>
            <p:nvPr/>
          </p:nvCxnSpPr>
          <p:spPr>
            <a:xfrm flipV="1">
              <a:off x="1241981" y="1403574"/>
              <a:ext cx="1657409" cy="4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314FBB76-70AB-43A3-9525-9C4F89C987C5}"/>
              </a:ext>
            </a:extLst>
          </p:cNvPr>
          <p:cNvGrpSpPr/>
          <p:nvPr/>
        </p:nvGrpSpPr>
        <p:grpSpPr>
          <a:xfrm>
            <a:off x="263040" y="4250596"/>
            <a:ext cx="2494071" cy="1424250"/>
            <a:chOff x="473546" y="1376374"/>
            <a:chExt cx="2494071" cy="1424250"/>
          </a:xfrm>
        </p:grpSpPr>
        <p:sp>
          <p:nvSpPr>
            <p:cNvPr id="19" name="矩形 18">
              <a:extLst>
                <a:ext uri="{FF2B5EF4-FFF2-40B4-BE49-F238E27FC236}">
                  <a16:creationId xmlns:a16="http://schemas.microsoft.com/office/drawing/2014/main" id="{965D9855-C477-4714-A4B1-68CEA26AA88F}"/>
                </a:ext>
              </a:extLst>
            </p:cNvPr>
            <p:cNvSpPr/>
            <p:nvPr/>
          </p:nvSpPr>
          <p:spPr>
            <a:xfrm>
              <a:off x="473546" y="1877294"/>
              <a:ext cx="2020174" cy="923330"/>
            </a:xfrm>
            <a:prstGeom prst="rect">
              <a:avLst/>
            </a:prstGeom>
          </p:spPr>
          <p:txBody>
            <a:bodyPr wrap="square">
              <a:spAutoFit/>
            </a:bodyPr>
            <a:lstStyle/>
            <a:p>
              <a:r>
                <a:rPr lang="en-US" altLang="zh-CN" kern="0" dirty="0">
                  <a:gradFill>
                    <a:gsLst>
                      <a:gs pos="0">
                        <a:schemeClr val="tx1"/>
                      </a:gs>
                      <a:gs pos="100000">
                        <a:schemeClr val="tx1"/>
                      </a:gs>
                    </a:gsLst>
                    <a:lin ang="0" scaled="0"/>
                  </a:gradFill>
                  <a:latin typeface="Gill Sans Light"/>
                </a:rPr>
                <a:t>93% of our predictions for a subject is the closest</a:t>
              </a:r>
              <a:endParaRPr lang="zh-CN" altLang="en-US" kern="0" dirty="0">
                <a:gradFill>
                  <a:gsLst>
                    <a:gs pos="0">
                      <a:schemeClr val="tx1"/>
                    </a:gs>
                    <a:gs pos="100000">
                      <a:schemeClr val="tx1"/>
                    </a:gs>
                  </a:gsLst>
                  <a:lin ang="0" scaled="0"/>
                </a:gradFill>
                <a:latin typeface="Gill Sans Light"/>
              </a:endParaRPr>
            </a:p>
          </p:txBody>
        </p:sp>
        <p:cxnSp>
          <p:nvCxnSpPr>
            <p:cNvPr id="20" name="直接箭头连接符 19">
              <a:extLst>
                <a:ext uri="{FF2B5EF4-FFF2-40B4-BE49-F238E27FC236}">
                  <a16:creationId xmlns:a16="http://schemas.microsoft.com/office/drawing/2014/main" id="{08FB50F6-1625-4719-980E-673A5F19E222}"/>
                </a:ext>
              </a:extLst>
            </p:cNvPr>
            <p:cNvCxnSpPr>
              <a:cxnSpLocks/>
            </p:cNvCxnSpPr>
            <p:nvPr/>
          </p:nvCxnSpPr>
          <p:spPr>
            <a:xfrm flipV="1">
              <a:off x="1483633" y="1376374"/>
              <a:ext cx="1483984" cy="45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77D7637-D530-4AF2-8C5C-E8047B728411}"/>
                  </a:ext>
                </a:extLst>
              </p:cNvPr>
              <p:cNvSpPr/>
              <p:nvPr/>
            </p:nvSpPr>
            <p:spPr>
              <a:xfrm>
                <a:off x="9434889" y="2239108"/>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2</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26" name="矩形 25">
                <a:extLst>
                  <a:ext uri="{FF2B5EF4-FFF2-40B4-BE49-F238E27FC236}">
                    <a16:creationId xmlns:a16="http://schemas.microsoft.com/office/drawing/2014/main" id="{F77D7637-D530-4AF2-8C5C-E8047B728411}"/>
                  </a:ext>
                </a:extLst>
              </p:cNvPr>
              <p:cNvSpPr>
                <a:spLocks noRot="1" noChangeAspect="1" noMove="1" noResize="1" noEditPoints="1" noAdjustHandles="1" noChangeArrowheads="1" noChangeShapeType="1" noTextEdit="1"/>
              </p:cNvSpPr>
              <p:nvPr/>
            </p:nvSpPr>
            <p:spPr>
              <a:xfrm>
                <a:off x="9434889" y="2239108"/>
                <a:ext cx="29041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BA270B2-E54D-40B4-A22F-5934059EA68C}"/>
                  </a:ext>
                </a:extLst>
              </p:cNvPr>
              <p:cNvSpPr/>
              <p:nvPr/>
            </p:nvSpPr>
            <p:spPr>
              <a:xfrm>
                <a:off x="9434889" y="4958149"/>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b="0" i="0" dirty="0" smtClean="0">
                                <a:gradFill>
                                  <a:gsLst>
                                    <a:gs pos="0">
                                      <a:schemeClr val="tx1"/>
                                    </a:gs>
                                    <a:gs pos="100000">
                                      <a:schemeClr val="tx1"/>
                                    </a:gs>
                                  </a:gsLst>
                                  <a:lin ang="0" scaled="0"/>
                                </a:gradFill>
                                <a:latin typeface="Cambria Math" panose="02040503050406030204" pitchFamily="18" charset="0"/>
                              </a:rPr>
                              <m:t>3</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27" name="矩形 26">
                <a:extLst>
                  <a:ext uri="{FF2B5EF4-FFF2-40B4-BE49-F238E27FC236}">
                    <a16:creationId xmlns:a16="http://schemas.microsoft.com/office/drawing/2014/main" id="{FBA270B2-E54D-40B4-A22F-5934059EA68C}"/>
                  </a:ext>
                </a:extLst>
              </p:cNvPr>
              <p:cNvSpPr>
                <a:spLocks noRot="1" noChangeAspect="1" noMove="1" noResize="1" noEditPoints="1" noAdjustHandles="1" noChangeArrowheads="1" noChangeShapeType="1" noTextEdit="1"/>
              </p:cNvSpPr>
              <p:nvPr/>
            </p:nvSpPr>
            <p:spPr>
              <a:xfrm>
                <a:off x="9434889" y="4958149"/>
                <a:ext cx="2904193" cy="369332"/>
              </a:xfrm>
              <a:prstGeom prst="rect">
                <a:avLst/>
              </a:prstGeom>
              <a:blipFill>
                <a:blip r:embed="rId9"/>
                <a:stretch>
                  <a:fillRect/>
                </a:stretch>
              </a:blipFill>
            </p:spPr>
            <p:txBody>
              <a:bodyPr/>
              <a:lstStyle/>
              <a:p>
                <a:r>
                  <a:rPr lang="zh-CN" altLang="en-US">
                    <a:noFill/>
                  </a:rPr>
                  <a:t> </a:t>
                </a:r>
              </a:p>
            </p:txBody>
          </p:sp>
        </mc:Fallback>
      </mc:AlternateContent>
      <p:pic>
        <p:nvPicPr>
          <p:cNvPr id="30" name="音频 29">
            <a:hlinkClick r:id="" action="ppaction://media"/>
            <a:extLst>
              <a:ext uri="{FF2B5EF4-FFF2-40B4-BE49-F238E27FC236}">
                <a16:creationId xmlns:a16="http://schemas.microsoft.com/office/drawing/2014/main" id="{3B9F5E8A-BDBC-421E-AE1C-1C56490D252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73129703"/>
      </p:ext>
    </p:extLst>
  </p:cSld>
  <p:clrMapOvr>
    <a:masterClrMapping/>
  </p:clrMapOvr>
  <p:transition spd="med" advTm="395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VERTIBLE NEURAL NETWORK">
            <a:extLst>
              <a:ext uri="{FF2B5EF4-FFF2-40B4-BE49-F238E27FC236}">
                <a16:creationId xmlns:a16="http://schemas.microsoft.com/office/drawing/2014/main" id="{833D9CC8-2C3F-4A12-A523-082AB94E6E1F}"/>
              </a:ext>
            </a:extLst>
          </p:cNvPr>
          <p:cNvSpPr txBox="1">
            <a:spLocks/>
          </p:cNvSpPr>
          <p:nvPr/>
        </p:nvSpPr>
        <p:spPr>
          <a:xfrm>
            <a:off x="577112" y="66861"/>
            <a:ext cx="11299031"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HOW CLOSE IS OUR PREDICTION TO THE REAL DATA?</a:t>
            </a:r>
            <a:endParaRPr lang="en-US" sz="3200" kern="0" dirty="0">
              <a:gradFill>
                <a:gsLst>
                  <a:gs pos="0">
                    <a:schemeClr val="tx1"/>
                  </a:gs>
                  <a:gs pos="100000">
                    <a:schemeClr val="tx1"/>
                  </a:gs>
                </a:gsLst>
                <a:lin ang="0" scaled="0"/>
              </a:gradFill>
            </a:endParaRPr>
          </a:p>
        </p:txBody>
      </p:sp>
      <p:grpSp>
        <p:nvGrpSpPr>
          <p:cNvPr id="13" name="组合 12">
            <a:extLst>
              <a:ext uri="{FF2B5EF4-FFF2-40B4-BE49-F238E27FC236}">
                <a16:creationId xmlns:a16="http://schemas.microsoft.com/office/drawing/2014/main" id="{B666DAE6-B306-4F01-9AA3-C74366A46737}"/>
              </a:ext>
            </a:extLst>
          </p:cNvPr>
          <p:cNvGrpSpPr/>
          <p:nvPr/>
        </p:nvGrpSpPr>
        <p:grpSpPr>
          <a:xfrm>
            <a:off x="2275575" y="1214207"/>
            <a:ext cx="7159314" cy="2788466"/>
            <a:chOff x="4920301" y="1214207"/>
            <a:chExt cx="7159314" cy="2788466"/>
          </a:xfrm>
        </p:grpSpPr>
        <p:pic>
          <p:nvPicPr>
            <p:cNvPr id="5" name="图片 4">
              <a:extLst>
                <a:ext uri="{FF2B5EF4-FFF2-40B4-BE49-F238E27FC236}">
                  <a16:creationId xmlns:a16="http://schemas.microsoft.com/office/drawing/2014/main" id="{E430BE03-208F-4BDD-BFE2-DE6E556E3D44}"/>
                </a:ext>
              </a:extLst>
            </p:cNvPr>
            <p:cNvPicPr>
              <a:picLocks noChangeAspect="1"/>
            </p:cNvPicPr>
            <p:nvPr/>
          </p:nvPicPr>
          <p:blipFill>
            <a:blip r:embed="rId6"/>
            <a:stretch>
              <a:fillRect/>
            </a:stretch>
          </p:blipFill>
          <p:spPr>
            <a:xfrm>
              <a:off x="4920301" y="1214207"/>
              <a:ext cx="7159314" cy="2788466"/>
            </a:xfrm>
            <a:prstGeom prst="rect">
              <a:avLst/>
            </a:prstGeom>
          </p:spPr>
        </p:pic>
        <p:sp>
          <p:nvSpPr>
            <p:cNvPr id="8" name="文本框 7">
              <a:extLst>
                <a:ext uri="{FF2B5EF4-FFF2-40B4-BE49-F238E27FC236}">
                  <a16:creationId xmlns:a16="http://schemas.microsoft.com/office/drawing/2014/main" id="{D2163EC2-7D3F-4C3B-AA78-6C00597C7A0B}"/>
                </a:ext>
              </a:extLst>
            </p:cNvPr>
            <p:cNvSpPr txBox="1"/>
            <p:nvPr/>
          </p:nvSpPr>
          <p:spPr>
            <a:xfrm>
              <a:off x="6569613" y="1584908"/>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(a)</a:t>
              </a:r>
              <a:endParaRPr lang="zh-CN" altLang="en-US" sz="3200" kern="0" dirty="0">
                <a:gradFill>
                  <a:gsLst>
                    <a:gs pos="0">
                      <a:schemeClr val="tx1"/>
                    </a:gs>
                    <a:gs pos="100000">
                      <a:schemeClr val="tx1"/>
                    </a:gs>
                  </a:gsLst>
                  <a:lin ang="0" scaled="0"/>
                </a:gradFill>
                <a:latin typeface="Gill Sans Light"/>
                <a:sym typeface="Gill Sans Light"/>
              </a:endParaRPr>
            </a:p>
          </p:txBody>
        </p:sp>
        <p:sp>
          <p:nvSpPr>
            <p:cNvPr id="9" name="文本框 8">
              <a:extLst>
                <a:ext uri="{FF2B5EF4-FFF2-40B4-BE49-F238E27FC236}">
                  <a16:creationId xmlns:a16="http://schemas.microsoft.com/office/drawing/2014/main" id="{21840DF5-6F8E-4687-AD59-FD878C3BBEEB}"/>
                </a:ext>
              </a:extLst>
            </p:cNvPr>
            <p:cNvSpPr txBox="1"/>
            <p:nvPr/>
          </p:nvSpPr>
          <p:spPr>
            <a:xfrm>
              <a:off x="10560814" y="1584907"/>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(b)</a:t>
              </a:r>
              <a:endParaRPr lang="zh-CN" altLang="en-US" sz="3200" kern="0" dirty="0">
                <a:gradFill>
                  <a:gsLst>
                    <a:gs pos="0">
                      <a:schemeClr val="tx1"/>
                    </a:gs>
                    <a:gs pos="100000">
                      <a:schemeClr val="tx1"/>
                    </a:gs>
                  </a:gsLst>
                  <a:lin ang="0" scaled="0"/>
                </a:gradFill>
                <a:latin typeface="Gill Sans Light"/>
                <a:sym typeface="Gill Sans Light"/>
              </a:endParaRPr>
            </a:p>
          </p:txBody>
        </p:sp>
      </p:grpSp>
      <p:grpSp>
        <p:nvGrpSpPr>
          <p:cNvPr id="14" name="组合 13">
            <a:extLst>
              <a:ext uri="{FF2B5EF4-FFF2-40B4-BE49-F238E27FC236}">
                <a16:creationId xmlns:a16="http://schemas.microsoft.com/office/drawing/2014/main" id="{243F969B-D850-4173-92C4-1B98FCD95927}"/>
              </a:ext>
            </a:extLst>
          </p:cNvPr>
          <p:cNvGrpSpPr/>
          <p:nvPr/>
        </p:nvGrpSpPr>
        <p:grpSpPr>
          <a:xfrm>
            <a:off x="2275575" y="4002673"/>
            <a:ext cx="7159314" cy="2788466"/>
            <a:chOff x="4920301" y="4002673"/>
            <a:chExt cx="7159314" cy="2788466"/>
          </a:xfrm>
        </p:grpSpPr>
        <p:pic>
          <p:nvPicPr>
            <p:cNvPr id="6" name="图片 5">
              <a:extLst>
                <a:ext uri="{FF2B5EF4-FFF2-40B4-BE49-F238E27FC236}">
                  <a16:creationId xmlns:a16="http://schemas.microsoft.com/office/drawing/2014/main" id="{B2601C51-61B1-4B4D-BBB5-172044F71349}"/>
                </a:ext>
              </a:extLst>
            </p:cNvPr>
            <p:cNvPicPr>
              <a:picLocks noChangeAspect="1"/>
            </p:cNvPicPr>
            <p:nvPr/>
          </p:nvPicPr>
          <p:blipFill>
            <a:blip r:embed="rId7"/>
            <a:stretch>
              <a:fillRect/>
            </a:stretch>
          </p:blipFill>
          <p:spPr>
            <a:xfrm>
              <a:off x="4920301" y="4002673"/>
              <a:ext cx="7159314" cy="2788466"/>
            </a:xfrm>
            <a:prstGeom prst="rect">
              <a:avLst/>
            </a:prstGeom>
          </p:spPr>
        </p:pic>
        <p:sp>
          <p:nvSpPr>
            <p:cNvPr id="10" name="文本框 9">
              <a:extLst>
                <a:ext uri="{FF2B5EF4-FFF2-40B4-BE49-F238E27FC236}">
                  <a16:creationId xmlns:a16="http://schemas.microsoft.com/office/drawing/2014/main" id="{B2A7E242-46D8-4B51-B4AD-357B33CDD450}"/>
                </a:ext>
              </a:extLst>
            </p:cNvPr>
            <p:cNvSpPr txBox="1"/>
            <p:nvPr/>
          </p:nvSpPr>
          <p:spPr>
            <a:xfrm>
              <a:off x="6569613" y="4373374"/>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(c)</a:t>
              </a:r>
              <a:endParaRPr lang="zh-CN" altLang="en-US" sz="3200" kern="0" dirty="0">
                <a:gradFill>
                  <a:gsLst>
                    <a:gs pos="0">
                      <a:schemeClr val="tx1"/>
                    </a:gs>
                    <a:gs pos="100000">
                      <a:schemeClr val="tx1"/>
                    </a:gs>
                  </a:gsLst>
                  <a:lin ang="0" scaled="0"/>
                </a:gradFill>
                <a:latin typeface="Gill Sans Light"/>
                <a:sym typeface="Gill Sans Light"/>
              </a:endParaRPr>
            </a:p>
          </p:txBody>
        </p:sp>
        <p:sp>
          <p:nvSpPr>
            <p:cNvPr id="11" name="文本框 10">
              <a:extLst>
                <a:ext uri="{FF2B5EF4-FFF2-40B4-BE49-F238E27FC236}">
                  <a16:creationId xmlns:a16="http://schemas.microsoft.com/office/drawing/2014/main" id="{EC3DEB0B-5C82-4EFC-9727-5CFDEBB73833}"/>
                </a:ext>
              </a:extLst>
            </p:cNvPr>
            <p:cNvSpPr txBox="1"/>
            <p:nvPr/>
          </p:nvSpPr>
          <p:spPr>
            <a:xfrm>
              <a:off x="10567848" y="4373374"/>
              <a:ext cx="1308295" cy="584775"/>
            </a:xfrm>
            <a:prstGeom prst="rect">
              <a:avLst/>
            </a:prstGeom>
            <a:noFill/>
          </p:spPr>
          <p:txBody>
            <a:bodyPr wrap="square" rtlCol="0">
              <a:spAutoFit/>
            </a:bodyPr>
            <a:lstStyle/>
            <a:p>
              <a:r>
                <a:rPr lang="en-US" altLang="zh-CN" sz="3200" kern="0" dirty="0">
                  <a:gradFill>
                    <a:gsLst>
                      <a:gs pos="0">
                        <a:schemeClr val="tx1"/>
                      </a:gs>
                      <a:gs pos="100000">
                        <a:schemeClr val="tx1"/>
                      </a:gs>
                    </a:gsLst>
                    <a:lin ang="0" scaled="0"/>
                  </a:gradFill>
                  <a:latin typeface="Gill Sans Light"/>
                  <a:sym typeface="Gill Sans Light"/>
                </a:rPr>
                <a:t>(d)</a:t>
              </a:r>
              <a:endParaRPr lang="zh-CN" altLang="en-US" sz="3200" kern="0" dirty="0">
                <a:gradFill>
                  <a:gsLst>
                    <a:gs pos="0">
                      <a:schemeClr val="tx1"/>
                    </a:gs>
                    <a:gs pos="100000">
                      <a:schemeClr val="tx1"/>
                    </a:gs>
                  </a:gsLst>
                  <a:lin ang="0" scaled="0"/>
                </a:gradFill>
                <a:latin typeface="Gill Sans Light"/>
                <a:sym typeface="Gill Sans Light"/>
              </a:endParaRPr>
            </a:p>
          </p:txBody>
        </p:sp>
      </p:grpSp>
      <p:grpSp>
        <p:nvGrpSpPr>
          <p:cNvPr id="17" name="组合 16">
            <a:extLst>
              <a:ext uri="{FF2B5EF4-FFF2-40B4-BE49-F238E27FC236}">
                <a16:creationId xmlns:a16="http://schemas.microsoft.com/office/drawing/2014/main" id="{5A7D3DDB-DAEB-4CF7-9C46-480571F12D96}"/>
              </a:ext>
            </a:extLst>
          </p:cNvPr>
          <p:cNvGrpSpPr/>
          <p:nvPr/>
        </p:nvGrpSpPr>
        <p:grpSpPr>
          <a:xfrm>
            <a:off x="231894" y="1403574"/>
            <a:ext cx="2667496" cy="1407530"/>
            <a:chOff x="231894" y="1403574"/>
            <a:chExt cx="2667496" cy="1407530"/>
          </a:xfrm>
        </p:grpSpPr>
        <p:sp>
          <p:nvSpPr>
            <p:cNvPr id="12" name="矩形 11">
              <a:extLst>
                <a:ext uri="{FF2B5EF4-FFF2-40B4-BE49-F238E27FC236}">
                  <a16:creationId xmlns:a16="http://schemas.microsoft.com/office/drawing/2014/main" id="{6456FBAF-87AD-4F20-BDD7-A517237B0E10}"/>
                </a:ext>
              </a:extLst>
            </p:cNvPr>
            <p:cNvSpPr/>
            <p:nvPr/>
          </p:nvSpPr>
          <p:spPr>
            <a:xfrm>
              <a:off x="231894" y="1887774"/>
              <a:ext cx="2020174" cy="923330"/>
            </a:xfrm>
            <a:prstGeom prst="rect">
              <a:avLst/>
            </a:prstGeom>
          </p:spPr>
          <p:txBody>
            <a:bodyPr wrap="square">
              <a:spAutoFit/>
            </a:bodyPr>
            <a:lstStyle/>
            <a:p>
              <a:r>
                <a:rPr lang="en-US" altLang="zh-CN" kern="0" dirty="0">
                  <a:gradFill>
                    <a:gsLst>
                      <a:gs pos="0">
                        <a:schemeClr val="tx1"/>
                      </a:gs>
                      <a:gs pos="100000">
                        <a:schemeClr val="tx1"/>
                      </a:gs>
                    </a:gsLst>
                    <a:lin ang="0" scaled="0"/>
                  </a:gradFill>
                  <a:latin typeface="Gill Sans Light"/>
                </a:rPr>
                <a:t>95% of our predictions for a subject is the closest</a:t>
              </a:r>
              <a:endParaRPr lang="zh-CN" altLang="en-US" kern="0" dirty="0">
                <a:gradFill>
                  <a:gsLst>
                    <a:gs pos="0">
                      <a:schemeClr val="tx1"/>
                    </a:gs>
                    <a:gs pos="100000">
                      <a:schemeClr val="tx1"/>
                    </a:gs>
                  </a:gsLst>
                  <a:lin ang="0" scaled="0"/>
                </a:gradFill>
                <a:latin typeface="Gill Sans Light"/>
              </a:endParaRPr>
            </a:p>
          </p:txBody>
        </p:sp>
        <p:cxnSp>
          <p:nvCxnSpPr>
            <p:cNvPr id="16" name="直接箭头连接符 15">
              <a:extLst>
                <a:ext uri="{FF2B5EF4-FFF2-40B4-BE49-F238E27FC236}">
                  <a16:creationId xmlns:a16="http://schemas.microsoft.com/office/drawing/2014/main" id="{FD8D5AB0-B942-40F6-B091-8B3161566063}"/>
                </a:ext>
              </a:extLst>
            </p:cNvPr>
            <p:cNvCxnSpPr>
              <a:cxnSpLocks/>
              <a:stCxn id="12" idx="0"/>
            </p:cNvCxnSpPr>
            <p:nvPr/>
          </p:nvCxnSpPr>
          <p:spPr>
            <a:xfrm flipV="1">
              <a:off x="1241981" y="1403574"/>
              <a:ext cx="1657409" cy="4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314FBB76-70AB-43A3-9525-9C4F89C987C5}"/>
              </a:ext>
            </a:extLst>
          </p:cNvPr>
          <p:cNvGrpSpPr/>
          <p:nvPr/>
        </p:nvGrpSpPr>
        <p:grpSpPr>
          <a:xfrm>
            <a:off x="263040" y="4250596"/>
            <a:ext cx="2494071" cy="1424250"/>
            <a:chOff x="473546" y="1376374"/>
            <a:chExt cx="2494071" cy="1424250"/>
          </a:xfrm>
        </p:grpSpPr>
        <p:sp>
          <p:nvSpPr>
            <p:cNvPr id="19" name="矩形 18">
              <a:extLst>
                <a:ext uri="{FF2B5EF4-FFF2-40B4-BE49-F238E27FC236}">
                  <a16:creationId xmlns:a16="http://schemas.microsoft.com/office/drawing/2014/main" id="{965D9855-C477-4714-A4B1-68CEA26AA88F}"/>
                </a:ext>
              </a:extLst>
            </p:cNvPr>
            <p:cNvSpPr/>
            <p:nvPr/>
          </p:nvSpPr>
          <p:spPr>
            <a:xfrm>
              <a:off x="473546" y="1877294"/>
              <a:ext cx="2020174" cy="923330"/>
            </a:xfrm>
            <a:prstGeom prst="rect">
              <a:avLst/>
            </a:prstGeom>
          </p:spPr>
          <p:txBody>
            <a:bodyPr wrap="square">
              <a:spAutoFit/>
            </a:bodyPr>
            <a:lstStyle/>
            <a:p>
              <a:r>
                <a:rPr lang="en-US" altLang="zh-CN" kern="0" dirty="0">
                  <a:gradFill>
                    <a:gsLst>
                      <a:gs pos="0">
                        <a:schemeClr val="tx1"/>
                      </a:gs>
                      <a:gs pos="100000">
                        <a:schemeClr val="tx1"/>
                      </a:gs>
                    </a:gsLst>
                    <a:lin ang="0" scaled="0"/>
                  </a:gradFill>
                  <a:latin typeface="Gill Sans Light"/>
                </a:rPr>
                <a:t>93% of our predictions for a subject is the closest</a:t>
              </a:r>
              <a:endParaRPr lang="zh-CN" altLang="en-US" kern="0" dirty="0">
                <a:gradFill>
                  <a:gsLst>
                    <a:gs pos="0">
                      <a:schemeClr val="tx1"/>
                    </a:gs>
                    <a:gs pos="100000">
                      <a:schemeClr val="tx1"/>
                    </a:gs>
                  </a:gsLst>
                  <a:lin ang="0" scaled="0"/>
                </a:gradFill>
                <a:latin typeface="Gill Sans Light"/>
              </a:endParaRPr>
            </a:p>
          </p:txBody>
        </p:sp>
        <p:cxnSp>
          <p:nvCxnSpPr>
            <p:cNvPr id="20" name="直接箭头连接符 19">
              <a:extLst>
                <a:ext uri="{FF2B5EF4-FFF2-40B4-BE49-F238E27FC236}">
                  <a16:creationId xmlns:a16="http://schemas.microsoft.com/office/drawing/2014/main" id="{08FB50F6-1625-4719-980E-673A5F19E222}"/>
                </a:ext>
              </a:extLst>
            </p:cNvPr>
            <p:cNvCxnSpPr>
              <a:cxnSpLocks/>
            </p:cNvCxnSpPr>
            <p:nvPr/>
          </p:nvCxnSpPr>
          <p:spPr>
            <a:xfrm flipV="1">
              <a:off x="1483633" y="1376374"/>
              <a:ext cx="1483984" cy="45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77D7637-D530-4AF2-8C5C-E8047B728411}"/>
                  </a:ext>
                </a:extLst>
              </p:cNvPr>
              <p:cNvSpPr/>
              <p:nvPr/>
            </p:nvSpPr>
            <p:spPr>
              <a:xfrm>
                <a:off x="9434889" y="2239108"/>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2</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26" name="矩形 25">
                <a:extLst>
                  <a:ext uri="{FF2B5EF4-FFF2-40B4-BE49-F238E27FC236}">
                    <a16:creationId xmlns:a16="http://schemas.microsoft.com/office/drawing/2014/main" id="{F77D7637-D530-4AF2-8C5C-E8047B728411}"/>
                  </a:ext>
                </a:extLst>
              </p:cNvPr>
              <p:cNvSpPr>
                <a:spLocks noRot="1" noChangeAspect="1" noMove="1" noResize="1" noEditPoints="1" noAdjustHandles="1" noChangeArrowheads="1" noChangeShapeType="1" noTextEdit="1"/>
              </p:cNvSpPr>
              <p:nvPr/>
            </p:nvSpPr>
            <p:spPr>
              <a:xfrm>
                <a:off x="9434889" y="2239108"/>
                <a:ext cx="29041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BA270B2-E54D-40B4-A22F-5934059EA68C}"/>
                  </a:ext>
                </a:extLst>
              </p:cNvPr>
              <p:cNvSpPr/>
              <p:nvPr/>
            </p:nvSpPr>
            <p:spPr>
              <a:xfrm>
                <a:off x="9434889" y="4958149"/>
                <a:ext cx="2904193" cy="369332"/>
              </a:xfrm>
              <a:prstGeom prst="rect">
                <a:avLst/>
              </a:prstGeom>
            </p:spPr>
            <p:txBody>
              <a:bodyPr wrap="none">
                <a:spAutoFit/>
              </a:bodyPr>
              <a:lstStyle/>
              <a:p>
                <a:r>
                  <a:rPr lang="en-US" altLang="zh-CN" kern="0" dirty="0">
                    <a:gradFill>
                      <a:gsLst>
                        <a:gs pos="0">
                          <a:schemeClr val="tx1"/>
                        </a:gs>
                        <a:gs pos="100000">
                          <a:schemeClr val="tx1"/>
                        </a:gs>
                      </a:gsLst>
                      <a:lin ang="0" scaled="0"/>
                    </a:gradFill>
                    <a:latin typeface="Gill Sans Light"/>
                  </a:rPr>
                  <a:t>Predicting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b="0" i="0" dirty="0" smtClean="0">
                                <a:gradFill>
                                  <a:gsLst>
                                    <a:gs pos="0">
                                      <a:schemeClr val="tx1"/>
                                    </a:gs>
                                    <a:gs pos="100000">
                                      <a:schemeClr val="tx1"/>
                                    </a:gs>
                                  </a:gsLst>
                                  <a:lin ang="0" scaled="0"/>
                                </a:gradFill>
                                <a:latin typeface="Cambria Math" panose="02040503050406030204" pitchFamily="18" charset="0"/>
                              </a:rPr>
                              <m:t>3</m:t>
                            </m:r>
                          </m:sub>
                        </m:sSub>
                      </m:e>
                    </m:d>
                  </m:oMath>
                </a14:m>
                <a:r>
                  <a:rPr lang="en-US" altLang="zh-CN" kern="0" dirty="0">
                    <a:gradFill>
                      <a:gsLst>
                        <a:gs pos="0">
                          <a:schemeClr val="tx1"/>
                        </a:gs>
                        <a:gs pos="100000">
                          <a:schemeClr val="tx1"/>
                        </a:gs>
                      </a:gsLst>
                      <a:lin ang="0" scaled="0"/>
                    </a:gradFill>
                    <a:latin typeface="Gill Sans Light"/>
                  </a:rPr>
                  <a:t> from </a:t>
                </a:r>
                <a14:m>
                  <m:oMath xmlns:m="http://schemas.openxmlformats.org/officeDocument/2006/math">
                    <m:r>
                      <a:rPr lang="az-Cyrl-AZ" altLang="zh-CN" dirty="0">
                        <a:gradFill>
                          <a:gsLst>
                            <a:gs pos="0">
                              <a:schemeClr val="tx1"/>
                            </a:gs>
                            <a:gs pos="100000">
                              <a:schemeClr val="tx1"/>
                            </a:gs>
                          </a:gsLst>
                          <a:lin ang="0" scaled="0"/>
                        </a:gradFill>
                        <a:latin typeface="Cambria Math" panose="02040503050406030204" pitchFamily="18" charset="0"/>
                      </a:rPr>
                      <m:t>ф</m:t>
                    </m:r>
                    <m:d>
                      <m:dPr>
                        <m:ctrlPr>
                          <a:rPr lang="en-US" altLang="zh-CN" i="1" dirty="0">
                            <a:gradFill>
                              <a:gsLst>
                                <a:gs pos="0">
                                  <a:schemeClr val="tx1"/>
                                </a:gs>
                                <a:gs pos="100000">
                                  <a:schemeClr val="tx1"/>
                                </a:gs>
                              </a:gsLst>
                              <a:lin ang="0" scaled="0"/>
                            </a:gradFill>
                            <a:latin typeface="Cambria Math" panose="02040503050406030204" pitchFamily="18" charset="0"/>
                          </a:rPr>
                        </m:ctrlPr>
                      </m:dPr>
                      <m:e>
                        <m:sSub>
                          <m:sSubPr>
                            <m:ctrlPr>
                              <a:rPr lang="en-US" altLang="zh-CN" i="1" dirty="0">
                                <a:gradFill>
                                  <a:gsLst>
                                    <a:gs pos="0">
                                      <a:schemeClr val="tx1"/>
                                    </a:gs>
                                    <a:gs pos="100000">
                                      <a:schemeClr val="tx1"/>
                                    </a:gs>
                                  </a:gsLst>
                                  <a:lin ang="0" scaled="0"/>
                                </a:gradFill>
                                <a:latin typeface="Cambria Math" panose="02040503050406030204" pitchFamily="18" charset="0"/>
                              </a:rPr>
                            </m:ctrlPr>
                          </m:sSubPr>
                          <m:e>
                            <m:r>
                              <a:rPr lang="en-US" altLang="zh-CN" dirty="0">
                                <a:gradFill>
                                  <a:gsLst>
                                    <a:gs pos="0">
                                      <a:schemeClr val="tx1"/>
                                    </a:gs>
                                    <a:gs pos="100000">
                                      <a:schemeClr val="tx1"/>
                                    </a:gs>
                                  </a:gsLst>
                                  <a:lin ang="0" scaled="0"/>
                                </a:gradFill>
                                <a:latin typeface="Cambria Math" panose="02040503050406030204" pitchFamily="18" charset="0"/>
                              </a:rPr>
                              <m:t>𝑡</m:t>
                            </m:r>
                          </m:e>
                          <m:sub>
                            <m:r>
                              <a:rPr lang="en-US" altLang="zh-CN" dirty="0">
                                <a:gradFill>
                                  <a:gsLst>
                                    <a:gs pos="0">
                                      <a:schemeClr val="tx1"/>
                                    </a:gs>
                                    <a:gs pos="100000">
                                      <a:schemeClr val="tx1"/>
                                    </a:gs>
                                  </a:gsLst>
                                  <a:lin ang="0" scaled="0"/>
                                </a:gradFill>
                                <a:latin typeface="Cambria Math" panose="02040503050406030204" pitchFamily="18" charset="0"/>
                              </a:rPr>
                              <m:t>1</m:t>
                            </m:r>
                          </m:sub>
                        </m:sSub>
                      </m:e>
                    </m:d>
                  </m:oMath>
                </a14:m>
                <a:r>
                  <a:rPr lang="en-US" altLang="zh-CN" kern="0" dirty="0">
                    <a:gradFill>
                      <a:gsLst>
                        <a:gs pos="0">
                          <a:schemeClr val="tx1"/>
                        </a:gs>
                        <a:gs pos="100000">
                          <a:schemeClr val="tx1"/>
                        </a:gs>
                      </a:gsLst>
                      <a:lin ang="0" scaled="0"/>
                    </a:gradFill>
                    <a:latin typeface="Gill Sans Light"/>
                  </a:rPr>
                  <a:t> </a:t>
                </a:r>
                <a:endParaRPr lang="zh-CN" altLang="en-US" dirty="0"/>
              </a:p>
            </p:txBody>
          </p:sp>
        </mc:Choice>
        <mc:Fallback xmlns="">
          <p:sp>
            <p:nvSpPr>
              <p:cNvPr id="27" name="矩形 26">
                <a:extLst>
                  <a:ext uri="{FF2B5EF4-FFF2-40B4-BE49-F238E27FC236}">
                    <a16:creationId xmlns:a16="http://schemas.microsoft.com/office/drawing/2014/main" id="{FBA270B2-E54D-40B4-A22F-5934059EA68C}"/>
                  </a:ext>
                </a:extLst>
              </p:cNvPr>
              <p:cNvSpPr>
                <a:spLocks noRot="1" noChangeAspect="1" noMove="1" noResize="1" noEditPoints="1" noAdjustHandles="1" noChangeArrowheads="1" noChangeShapeType="1" noTextEdit="1"/>
              </p:cNvSpPr>
              <p:nvPr/>
            </p:nvSpPr>
            <p:spPr>
              <a:xfrm>
                <a:off x="9434889" y="4958149"/>
                <a:ext cx="2904193" cy="369332"/>
              </a:xfrm>
              <a:prstGeom prst="rect">
                <a:avLst/>
              </a:prstGeom>
              <a:blipFill>
                <a:blip r:embed="rId9"/>
                <a:stretch>
                  <a:fillRect/>
                </a:stretch>
              </a:blipFill>
            </p:spPr>
            <p:txBody>
              <a:bodyPr/>
              <a:lstStyle/>
              <a:p>
                <a:r>
                  <a:rPr lang="zh-CN" altLang="en-US">
                    <a:noFill/>
                  </a:rPr>
                  <a:t> </a:t>
                </a:r>
              </a:p>
            </p:txBody>
          </p:sp>
        </mc:Fallback>
      </mc:AlternateContent>
      <p:pic>
        <p:nvPicPr>
          <p:cNvPr id="7" name="音频 6">
            <a:hlinkClick r:id="" action="ppaction://media"/>
            <a:extLst>
              <a:ext uri="{FF2B5EF4-FFF2-40B4-BE49-F238E27FC236}">
                <a16:creationId xmlns:a16="http://schemas.microsoft.com/office/drawing/2014/main" id="{00B774B8-EDDC-43D3-BD79-58D8CB97C6D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287807867"/>
      </p:ext>
    </p:extLst>
  </p:cSld>
  <p:clrMapOvr>
    <a:masterClrMapping/>
  </p:clrMapOvr>
  <p:transition spd="med" advTm="140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VERTIBLE NEURAL NETWORK">
            <a:extLst>
              <a:ext uri="{FF2B5EF4-FFF2-40B4-BE49-F238E27FC236}">
                <a16:creationId xmlns:a16="http://schemas.microsoft.com/office/drawing/2014/main" id="{CDD409DF-2ABE-4729-95E5-145390314357}"/>
              </a:ext>
            </a:extLst>
          </p:cNvPr>
          <p:cNvSpPr txBox="1">
            <a:spLocks/>
          </p:cNvSpPr>
          <p:nvPr/>
        </p:nvSpPr>
        <p:spPr>
          <a:xfrm>
            <a:off x="446484" y="-32743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GROUP DIFFERENCE ANALYSIS: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 vs.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a:t>
            </a:r>
            <a:endParaRPr lang="en-US" sz="3200" kern="0" dirty="0">
              <a:gradFill>
                <a:gsLst>
                  <a:gs pos="0">
                    <a:schemeClr val="tx1"/>
                  </a:gs>
                  <a:gs pos="100000">
                    <a:schemeClr val="tx1"/>
                  </a:gs>
                </a:gsLst>
                <a:lin ang="0" scaled="0"/>
              </a:gradFill>
            </a:endParaRPr>
          </a:p>
        </p:txBody>
      </p:sp>
      <p:sp>
        <p:nvSpPr>
          <p:cNvPr id="7" name="矩形 6">
            <a:extLst>
              <a:ext uri="{FF2B5EF4-FFF2-40B4-BE49-F238E27FC236}">
                <a16:creationId xmlns:a16="http://schemas.microsoft.com/office/drawing/2014/main" id="{4928F0EB-9B76-429E-9F09-A5BD8A8DD763}"/>
              </a:ext>
            </a:extLst>
          </p:cNvPr>
          <p:cNvSpPr/>
          <p:nvPr/>
        </p:nvSpPr>
        <p:spPr>
          <a:xfrm>
            <a:off x="389790" y="910897"/>
            <a:ext cx="11486352" cy="1354217"/>
          </a:xfrm>
          <a:prstGeom prst="rect">
            <a:avLst/>
          </a:prstGeom>
        </p:spPr>
        <p:txBody>
          <a:bodyPr wrap="square">
            <a:spAutoFit/>
          </a:bodyPr>
          <a:lstStyle/>
          <a:p>
            <a:pPr marL="342900" indent="-342900">
              <a:spcAft>
                <a:spcPts val="1200"/>
              </a:spcAft>
              <a:buFont typeface="Arial" panose="020B0604020202020204" pitchFamily="34" charset="0"/>
              <a:buChar char="•"/>
            </a:pPr>
            <a:r>
              <a:rPr lang="en-US" altLang="zh-CN" sz="2400" i="1" kern="0" dirty="0">
                <a:gradFill>
                  <a:gsLst>
                    <a:gs pos="0">
                      <a:schemeClr val="tx1"/>
                    </a:gs>
                    <a:gs pos="100000">
                      <a:schemeClr val="tx1"/>
                    </a:gs>
                  </a:gsLst>
                  <a:lin ang="0" scaled="0"/>
                </a:gradFill>
                <a:latin typeface="Gill Sans Light"/>
              </a:rPr>
              <a:t>APOE </a:t>
            </a:r>
            <a:r>
              <a:rPr lang="en-US" altLang="zh-CN" sz="2400" kern="0" dirty="0">
                <a:gradFill>
                  <a:gsLst>
                    <a:gs pos="0">
                      <a:schemeClr val="tx1"/>
                    </a:gs>
                    <a:gs pos="100000">
                      <a:schemeClr val="tx1"/>
                    </a:gs>
                  </a:gsLst>
                  <a:lin ang="0" scaled="0"/>
                </a:gradFill>
                <a:latin typeface="Gill Sans Light"/>
              </a:rPr>
              <a:t>e4: </a:t>
            </a:r>
          </a:p>
          <a:p>
            <a:pPr>
              <a:spcAft>
                <a:spcPts val="1200"/>
              </a:spcAft>
            </a:pPr>
            <a:r>
              <a:rPr lang="en-US" altLang="zh-CN" sz="2400" kern="0" dirty="0">
                <a:gradFill>
                  <a:gsLst>
                    <a:gs pos="0">
                      <a:schemeClr val="tx1"/>
                    </a:gs>
                    <a:gs pos="100000">
                      <a:schemeClr val="tx1"/>
                    </a:gs>
                  </a:gsLst>
                  <a:lin ang="0" scaled="0"/>
                </a:gradFill>
                <a:latin typeface="Gill Sans Light"/>
              </a:rPr>
              <a:t>The APOE gene provides instructions for making a protein called apolipoprotein E &amp; one allele, </a:t>
            </a:r>
            <a:r>
              <a:rPr lang="en-US" altLang="zh-CN" sz="2400" i="1" kern="0" dirty="0">
                <a:gradFill>
                  <a:gsLst>
                    <a:gs pos="0">
                      <a:schemeClr val="tx1"/>
                    </a:gs>
                    <a:gs pos="100000">
                      <a:schemeClr val="tx1"/>
                    </a:gs>
                  </a:gsLst>
                  <a:lin ang="0" scaled="0"/>
                </a:gradFill>
                <a:latin typeface="Gill Sans Light"/>
              </a:rPr>
              <a:t>APOE </a:t>
            </a:r>
            <a:r>
              <a:rPr lang="en-US" altLang="zh-CN" sz="2400" kern="0" dirty="0">
                <a:gradFill>
                  <a:gsLst>
                    <a:gs pos="0">
                      <a:schemeClr val="tx1"/>
                    </a:gs>
                    <a:gs pos="100000">
                      <a:schemeClr val="tx1"/>
                    </a:gs>
                  </a:gsLst>
                  <a:lin ang="0" scaled="0"/>
                </a:gradFill>
                <a:latin typeface="Gill Sans Light"/>
              </a:rPr>
              <a:t>e4 is associated with Alzheimer’s disease since its a risk factor for beta protein deposition.</a:t>
            </a:r>
            <a:endParaRPr lang="zh-CN" altLang="en-US" sz="2400" kern="0" dirty="0">
              <a:gradFill>
                <a:gsLst>
                  <a:gs pos="0">
                    <a:schemeClr val="tx1"/>
                  </a:gs>
                  <a:gs pos="100000">
                    <a:schemeClr val="tx1"/>
                  </a:gs>
                </a:gsLst>
                <a:lin ang="0" scaled="0"/>
              </a:gradFill>
              <a:latin typeface="Gill Sans Light"/>
            </a:endParaRPr>
          </a:p>
        </p:txBody>
      </p:sp>
      <p:pic>
        <p:nvPicPr>
          <p:cNvPr id="13" name="音频 12">
            <a:hlinkClick r:id="" action="ppaction://media"/>
            <a:extLst>
              <a:ext uri="{FF2B5EF4-FFF2-40B4-BE49-F238E27FC236}">
                <a16:creationId xmlns:a16="http://schemas.microsoft.com/office/drawing/2014/main" id="{09535B9E-D920-49D6-9814-332905422A6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540636715"/>
      </p:ext>
    </p:extLst>
  </p:cSld>
  <p:clrMapOvr>
    <a:masterClrMapping/>
  </p:clrMapOvr>
  <p:transition spd="med" advTm="260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052A7160-A55E-462A-8AD3-ADED1A310B15}"/>
                  </a:ext>
                </a:extLst>
              </p:cNvPr>
              <p:cNvSpPr/>
              <p:nvPr/>
            </p:nvSpPr>
            <p:spPr>
              <a:xfrm>
                <a:off x="389790" y="3642448"/>
                <a:ext cx="11673672" cy="3416320"/>
              </a:xfrm>
              <a:prstGeom prst="rect">
                <a:avLst/>
              </a:prstGeom>
            </p:spPr>
            <p:txBody>
              <a:bodyPr wrap="square">
                <a:spAutoFit/>
              </a:bodyPr>
              <a:lstStyle/>
              <a:p>
                <a:pPr marL="342900" indent="-342900">
                  <a:buFont typeface="Arial" panose="020B0604020202020204" pitchFamily="34" charset="0"/>
                  <a:buChar char="•"/>
                </a:pPr>
                <a:r>
                  <a:rPr lang="en-US" altLang="zh-CN" sz="2400" kern="0" dirty="0">
                    <a:gradFill>
                      <a:gsLst>
                        <a:gs pos="0">
                          <a:schemeClr val="tx1"/>
                        </a:gs>
                        <a:gs pos="100000">
                          <a:schemeClr val="tx1"/>
                        </a:gs>
                      </a:gsLst>
                      <a:lin ang="0" scaled="0"/>
                    </a:gradFill>
                    <a:latin typeface="Gill Sans Light"/>
                  </a:rPr>
                  <a:t>Split the dataset and train two models</a:t>
                </a:r>
                <a:r>
                  <a:rPr lang="zh-CN" altLang="en-US" sz="2400" kern="0" dirty="0">
                    <a:gradFill>
                      <a:gsLst>
                        <a:gs pos="0">
                          <a:schemeClr val="tx1"/>
                        </a:gs>
                        <a:gs pos="100000">
                          <a:schemeClr val="tx1"/>
                        </a:gs>
                      </a:gsLst>
                      <a:lin ang="0" scaled="0"/>
                    </a:gradFill>
                    <a:latin typeface="Gill Sans Light"/>
                  </a:rPr>
                  <a:t>：</a:t>
                </a:r>
                <a:r>
                  <a:rPr lang="en-US" altLang="zh-CN" sz="2400" i="1" kern="0" dirty="0">
                    <a:gradFill>
                      <a:gsLst>
                        <a:gs pos="0">
                          <a:schemeClr val="tx1"/>
                        </a:gs>
                        <a:gs pos="100000">
                          <a:schemeClr val="tx1"/>
                        </a:gs>
                      </a:gsLst>
                      <a:lin ang="0" scaled="0"/>
                    </a:gradFill>
                    <a:latin typeface="Gill Sans Light"/>
                  </a:rPr>
                  <a:t> APOE </a:t>
                </a:r>
                <a:r>
                  <a:rPr lang="en-US" altLang="zh-CN" sz="2400" kern="0" dirty="0">
                    <a:gradFill>
                      <a:gsLst>
                        <a:gs pos="0">
                          <a:schemeClr val="tx1"/>
                        </a:gs>
                        <a:gs pos="100000">
                          <a:schemeClr val="tx1"/>
                        </a:gs>
                      </a:gsLst>
                      <a:lin ang="0" scaled="0"/>
                    </a:gradFill>
                    <a:latin typeface="Gill Sans Light"/>
                  </a:rPr>
                  <a:t>e4 + (n = 45) and </a:t>
                </a:r>
                <a:r>
                  <a:rPr lang="en-US" altLang="zh-CN" sz="2400" i="1" kern="0" dirty="0">
                    <a:gradFill>
                      <a:gsLst>
                        <a:gs pos="0">
                          <a:schemeClr val="tx1"/>
                        </a:gs>
                        <a:gs pos="100000">
                          <a:schemeClr val="tx1"/>
                        </a:gs>
                      </a:gsLst>
                      <a:lin ang="0" scaled="0"/>
                    </a:gradFill>
                    <a:latin typeface="Gill Sans Light"/>
                  </a:rPr>
                  <a:t>APOE </a:t>
                </a:r>
                <a:r>
                  <a:rPr lang="en-US" altLang="zh-CN" sz="2400" kern="0" dirty="0">
                    <a:gradFill>
                      <a:gsLst>
                        <a:gs pos="0">
                          <a:schemeClr val="tx1"/>
                        </a:gs>
                        <a:gs pos="100000">
                          <a:schemeClr val="tx1"/>
                        </a:gs>
                      </a:gsLst>
                      <a:lin ang="0" scaled="0"/>
                    </a:gradFill>
                    <a:latin typeface="Gill Sans Light"/>
                  </a:rPr>
                  <a:t>e4 - (n = 67).</a:t>
                </a:r>
              </a:p>
              <a:p>
                <a:endParaRPr lang="en-US" altLang="zh-CN" sz="2400" kern="0" dirty="0">
                  <a:gradFill>
                    <a:gsLst>
                      <a:gs pos="0">
                        <a:schemeClr val="tx1"/>
                      </a:gs>
                      <a:gs pos="100000">
                        <a:schemeClr val="tx1"/>
                      </a:gs>
                    </a:gsLst>
                    <a:lin ang="0" scaled="0"/>
                  </a:gradFill>
                  <a:latin typeface="Gill Sans Light"/>
                </a:endParaRPr>
              </a:p>
              <a:p>
                <a:pPr marL="342900" indent="-342900">
                  <a:buFont typeface="Arial" panose="020B0604020202020204" pitchFamily="34" charset="0"/>
                  <a:buChar char="•"/>
                </a:pPr>
                <a14:m>
                  <m:oMath xmlns:m="http://schemas.openxmlformats.org/officeDocument/2006/math">
                    <m:sSub>
                      <m:sSubPr>
                        <m:ctrlPr>
                          <a:rPr lang="en-US" altLang="zh-CN" sz="2400" b="0" i="1" kern="0" smtClean="0">
                            <a:gradFill>
                              <a:gsLst>
                                <a:gs pos="0">
                                  <a:schemeClr val="tx1"/>
                                </a:gs>
                                <a:gs pos="100000">
                                  <a:schemeClr val="tx1"/>
                                </a:gs>
                              </a:gsLst>
                              <a:lin ang="0" scaled="0"/>
                            </a:gradFill>
                            <a:latin typeface="Cambria Math" panose="02040503050406030204" pitchFamily="18" charset="0"/>
                          </a:rPr>
                        </m:ctrlPr>
                      </m:sSubPr>
                      <m:e>
                        <m:r>
                          <a:rPr lang="en-US" altLang="zh-CN" sz="2400" b="0" i="1" kern="0" smtClean="0">
                            <a:gradFill>
                              <a:gsLst>
                                <a:gs pos="0">
                                  <a:schemeClr val="tx1"/>
                                </a:gs>
                                <a:gs pos="100000">
                                  <a:schemeClr val="tx1"/>
                                </a:gs>
                              </a:gsLst>
                              <a:lin ang="0" scaled="0"/>
                            </a:gradFill>
                            <a:latin typeface="Cambria Math" panose="02040503050406030204" pitchFamily="18" charset="0"/>
                          </a:rPr>
                          <m:t>𝑙</m:t>
                        </m:r>
                      </m:e>
                      <m:sub>
                        <m:r>
                          <a:rPr lang="en-US" altLang="zh-CN" sz="2400" b="0" i="1" kern="0" smtClean="0">
                            <a:gradFill>
                              <a:gsLst>
                                <a:gs pos="0">
                                  <a:schemeClr val="tx1"/>
                                </a:gs>
                                <a:gs pos="100000">
                                  <a:schemeClr val="tx1"/>
                                </a:gs>
                              </a:gsLst>
                              <a:lin ang="0" scaled="0"/>
                            </a:gradFill>
                            <a:latin typeface="Cambria Math" panose="02040503050406030204" pitchFamily="18" charset="0"/>
                          </a:rPr>
                          <m:t>2</m:t>
                        </m:r>
                      </m:sub>
                    </m:sSub>
                  </m:oMath>
                </a14:m>
                <a:r>
                  <a:rPr lang="en-US" altLang="zh-CN" sz="2400" kern="0" dirty="0">
                    <a:gradFill>
                      <a:gsLst>
                        <a:gs pos="0">
                          <a:schemeClr val="tx1"/>
                        </a:gs>
                        <a:gs pos="100000">
                          <a:schemeClr val="tx1"/>
                        </a:gs>
                      </a:gsLst>
                      <a:lin ang="0" scaled="0"/>
                    </a:gradFill>
                    <a:latin typeface="Gill Sans Light"/>
                  </a:rPr>
                  <a:t> norm between </a:t>
                </a:r>
                <a14:m>
                  <m:oMath xmlns:m="http://schemas.openxmlformats.org/officeDocument/2006/math">
                    <m:sSub>
                      <m:sSubPr>
                        <m:ctrlPr>
                          <a:rPr lang="en-US" altLang="zh-CN" sz="2400" i="1" kern="0" smtClean="0">
                            <a:gradFill>
                              <a:gsLst>
                                <a:gs pos="0">
                                  <a:schemeClr val="tx1"/>
                                </a:gs>
                                <a:gs pos="100000">
                                  <a:schemeClr val="tx1"/>
                                </a:gs>
                              </a:gsLst>
                              <a:lin ang="0" scaled="0"/>
                            </a:gradFill>
                            <a:latin typeface="Cambria Math" panose="02040503050406030204" pitchFamily="18" charset="0"/>
                          </a:rPr>
                        </m:ctrlPr>
                      </m:sSubPr>
                      <m:e>
                        <m:r>
                          <a:rPr lang="en-US" altLang="zh-CN" sz="2400" i="1" kern="0">
                            <a:gradFill>
                              <a:gsLst>
                                <a:gs pos="0">
                                  <a:schemeClr val="tx1"/>
                                </a:gs>
                                <a:gs pos="100000">
                                  <a:schemeClr val="tx1"/>
                                </a:gs>
                              </a:gsLst>
                              <a:lin ang="0" scaled="0"/>
                            </a:gradFill>
                            <a:latin typeface="Cambria Math" panose="02040503050406030204" pitchFamily="18" charset="0"/>
                          </a:rPr>
                          <m:t>𝑀</m:t>
                        </m:r>
                      </m:e>
                      <m:sub>
                        <m:r>
                          <a:rPr lang="en-US" altLang="zh-CN" sz="2400" b="0" i="1" kern="0" smtClean="0">
                            <a:gradFill>
                              <a:gsLst>
                                <a:gs pos="0">
                                  <a:schemeClr val="tx1"/>
                                </a:gs>
                                <a:gs pos="100000">
                                  <a:schemeClr val="tx1"/>
                                </a:gs>
                              </a:gsLst>
                              <a:lin ang="0" scaled="0"/>
                            </a:gradFill>
                            <a:latin typeface="Cambria Math" panose="02040503050406030204" pitchFamily="18" charset="0"/>
                          </a:rPr>
                          <m:t>1</m:t>
                        </m:r>
                      </m:sub>
                    </m:sSub>
                  </m:oMath>
                </a14:m>
                <a:r>
                  <a:rPr lang="en-US" altLang="zh-CN" sz="2400" kern="0" dirty="0">
                    <a:gradFill>
                      <a:gsLst>
                        <a:gs pos="0">
                          <a:schemeClr val="tx1"/>
                        </a:gs>
                        <a:gs pos="100000">
                          <a:schemeClr val="tx1"/>
                        </a:gs>
                      </a:gsLst>
                      <a:lin ang="0" scaled="0"/>
                    </a:gradFill>
                    <a:latin typeface="Gill Sans Light"/>
                  </a:rPr>
                  <a:t> and </a:t>
                </a:r>
                <a14:m>
                  <m:oMath xmlns:m="http://schemas.openxmlformats.org/officeDocument/2006/math">
                    <m:sSub>
                      <m:sSubPr>
                        <m:ctrlPr>
                          <a:rPr lang="en-US" altLang="zh-CN" sz="2400" b="0" i="1" kern="0" smtClean="0">
                            <a:gradFill>
                              <a:gsLst>
                                <a:gs pos="0">
                                  <a:schemeClr val="tx1"/>
                                </a:gs>
                                <a:gs pos="100000">
                                  <a:schemeClr val="tx1"/>
                                </a:gs>
                              </a:gsLst>
                              <a:lin ang="0" scaled="0"/>
                            </a:gradFill>
                            <a:latin typeface="Cambria Math" panose="02040503050406030204" pitchFamily="18" charset="0"/>
                          </a:rPr>
                        </m:ctrlPr>
                      </m:sSubPr>
                      <m:e>
                        <m:r>
                          <a:rPr lang="en-US" altLang="zh-CN" sz="2400" b="0" i="1" kern="0" smtClean="0">
                            <a:gradFill>
                              <a:gsLst>
                                <a:gs pos="0">
                                  <a:schemeClr val="tx1"/>
                                </a:gs>
                                <a:gs pos="100000">
                                  <a:schemeClr val="tx1"/>
                                </a:gs>
                              </a:gsLst>
                              <a:lin ang="0" scaled="0"/>
                            </a:gradFill>
                            <a:latin typeface="Cambria Math" panose="02040503050406030204" pitchFamily="18" charset="0"/>
                          </a:rPr>
                          <m:t>𝑀</m:t>
                        </m:r>
                      </m:e>
                      <m:sub>
                        <m:r>
                          <a:rPr lang="en-US" altLang="zh-CN" sz="2400" b="0" i="1" kern="0" smtClean="0">
                            <a:gradFill>
                              <a:gsLst>
                                <a:gs pos="0">
                                  <a:schemeClr val="tx1"/>
                                </a:gs>
                                <a:gs pos="100000">
                                  <a:schemeClr val="tx1"/>
                                </a:gs>
                              </a:gsLst>
                              <a:lin ang="0" scaled="0"/>
                            </a:gradFill>
                            <a:latin typeface="Cambria Math" panose="02040503050406030204" pitchFamily="18" charset="0"/>
                          </a:rPr>
                          <m:t>2</m:t>
                        </m:r>
                      </m:sub>
                    </m:sSub>
                  </m:oMath>
                </a14:m>
                <a:r>
                  <a:rPr lang="en-US" altLang="zh-CN" sz="2400" kern="0" dirty="0">
                    <a:gradFill>
                      <a:gsLst>
                        <a:gs pos="0">
                          <a:schemeClr val="tx1"/>
                        </a:gs>
                        <a:gs pos="100000">
                          <a:schemeClr val="tx1"/>
                        </a:gs>
                      </a:gsLst>
                      <a:lin ang="0" scaled="0"/>
                    </a:gradFill>
                    <a:latin typeface="Gill Sans Light"/>
                  </a:rPr>
                  <a:t> (the learned group parameters) from two models is computed ---the statistical summary for the correct group.</a:t>
                </a:r>
              </a:p>
              <a:p>
                <a:endParaRPr lang="en-US" altLang="zh-CN" sz="2400" kern="0" dirty="0">
                  <a:gradFill>
                    <a:gsLst>
                      <a:gs pos="0">
                        <a:schemeClr val="tx1"/>
                      </a:gs>
                      <a:gs pos="100000">
                        <a:schemeClr val="tx1"/>
                      </a:gs>
                    </a:gsLst>
                    <a:lin ang="0" scaled="0"/>
                  </a:gradFill>
                  <a:latin typeface="Gill Sans Light"/>
                </a:endParaRPr>
              </a:p>
              <a:p>
                <a:pPr marL="342900" indent="-342900">
                  <a:buFont typeface="Arial" panose="020B0604020202020204" pitchFamily="34" charset="0"/>
                  <a:buChar char="•"/>
                </a:pPr>
                <a:r>
                  <a:rPr lang="en-US" altLang="zh-CN" sz="2400" kern="0" dirty="0">
                    <a:solidFill>
                      <a:srgbClr val="C00000"/>
                    </a:solidFill>
                    <a:latin typeface="Gill Sans Light"/>
                  </a:rPr>
                  <a:t>Null Hypothesis </a:t>
                </a:r>
                <a14:m>
                  <m:oMath xmlns:m="http://schemas.openxmlformats.org/officeDocument/2006/math">
                    <m:sSub>
                      <m:sSubPr>
                        <m:ctrlPr>
                          <a:rPr lang="en-US" altLang="zh-CN" sz="2400" i="1" kern="0">
                            <a:solidFill>
                              <a:srgbClr val="C00000"/>
                            </a:solidFill>
                            <a:latin typeface="Cambria Math" panose="02040503050406030204" pitchFamily="18" charset="0"/>
                          </a:rPr>
                        </m:ctrlPr>
                      </m:sSubPr>
                      <m:e>
                        <m:r>
                          <a:rPr lang="en-US" altLang="zh-CN" sz="2400" b="0" i="1" kern="0" smtClean="0">
                            <a:solidFill>
                              <a:srgbClr val="C00000"/>
                            </a:solidFill>
                            <a:latin typeface="Cambria Math" panose="02040503050406030204" pitchFamily="18" charset="0"/>
                          </a:rPr>
                          <m:t>𝐻</m:t>
                        </m:r>
                      </m:e>
                      <m:sub>
                        <m:r>
                          <a:rPr lang="en-US" altLang="zh-CN" sz="2400" b="0" i="1" kern="0" smtClean="0">
                            <a:solidFill>
                              <a:srgbClr val="C00000"/>
                            </a:solidFill>
                            <a:latin typeface="Cambria Math" panose="02040503050406030204" pitchFamily="18" charset="0"/>
                          </a:rPr>
                          <m:t>0</m:t>
                        </m:r>
                      </m:sub>
                    </m:sSub>
                  </m:oMath>
                </a14:m>
                <a:r>
                  <a:rPr lang="en-US" altLang="zh-CN" sz="2400" kern="0" dirty="0">
                    <a:solidFill>
                      <a:srgbClr val="C00000"/>
                    </a:solidFill>
                    <a:latin typeface="Gill Sans Light"/>
                  </a:rPr>
                  <a:t> </a:t>
                </a:r>
                <a:r>
                  <a:rPr lang="en-US" altLang="zh-CN" sz="2400" kern="0" dirty="0">
                    <a:gradFill>
                      <a:gsLst>
                        <a:gs pos="0">
                          <a:schemeClr val="tx1"/>
                        </a:gs>
                        <a:gs pos="100000">
                          <a:schemeClr val="tx1"/>
                        </a:gs>
                      </a:gsLst>
                      <a:lin ang="0" scaled="0"/>
                    </a:gradFill>
                    <a:latin typeface="Gill Sans Light"/>
                  </a:rPr>
                  <a:t>: There is no group level difference between the parameters within these two groups.</a:t>
                </a:r>
              </a:p>
              <a:p>
                <a:endParaRPr lang="en-US" altLang="zh-CN" sz="2400" kern="0" dirty="0">
                  <a:gradFill>
                    <a:gsLst>
                      <a:gs pos="0">
                        <a:schemeClr val="tx1"/>
                      </a:gs>
                      <a:gs pos="100000">
                        <a:schemeClr val="tx1"/>
                      </a:gs>
                    </a:gsLst>
                    <a:lin ang="0" scaled="0"/>
                  </a:gradFill>
                  <a:latin typeface="Gill Sans Light"/>
                </a:endParaRPr>
              </a:p>
              <a:p>
                <a:endParaRPr lang="zh-CN" altLang="en-US" sz="2400" kern="0" dirty="0">
                  <a:gradFill>
                    <a:gsLst>
                      <a:gs pos="0">
                        <a:schemeClr val="tx1"/>
                      </a:gs>
                      <a:gs pos="100000">
                        <a:schemeClr val="tx1"/>
                      </a:gs>
                    </a:gsLst>
                    <a:lin ang="0" scaled="0"/>
                  </a:gradFill>
                  <a:latin typeface="Gill Sans Light"/>
                </a:endParaRPr>
              </a:p>
            </p:txBody>
          </p:sp>
        </mc:Choice>
        <mc:Fallback>
          <p:sp>
            <p:nvSpPr>
              <p:cNvPr id="9" name="矩形 8">
                <a:extLst>
                  <a:ext uri="{FF2B5EF4-FFF2-40B4-BE49-F238E27FC236}">
                    <a16:creationId xmlns:a16="http://schemas.microsoft.com/office/drawing/2014/main" id="{052A7160-A55E-462A-8AD3-ADED1A310B15}"/>
                  </a:ext>
                </a:extLst>
              </p:cNvPr>
              <p:cNvSpPr>
                <a:spLocks noRot="1" noChangeAspect="1" noMove="1" noResize="1" noEditPoints="1" noAdjustHandles="1" noChangeArrowheads="1" noChangeShapeType="1" noTextEdit="1"/>
              </p:cNvSpPr>
              <p:nvPr/>
            </p:nvSpPr>
            <p:spPr>
              <a:xfrm>
                <a:off x="389790" y="3642448"/>
                <a:ext cx="11673672" cy="3416320"/>
              </a:xfrm>
              <a:prstGeom prst="rect">
                <a:avLst/>
              </a:prstGeom>
              <a:blipFill>
                <a:blip r:embed="rId6"/>
                <a:stretch>
                  <a:fillRect l="-73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CAD065EC-CAF6-4D21-AF81-D07105D615AF}"/>
              </a:ext>
            </a:extLst>
          </p:cNvPr>
          <p:cNvSpPr/>
          <p:nvPr/>
        </p:nvSpPr>
        <p:spPr>
          <a:xfrm>
            <a:off x="389790" y="910897"/>
            <a:ext cx="11486352" cy="1354217"/>
          </a:xfrm>
          <a:prstGeom prst="rect">
            <a:avLst/>
          </a:prstGeom>
        </p:spPr>
        <p:txBody>
          <a:bodyPr wrap="square">
            <a:spAutoFit/>
          </a:bodyPr>
          <a:lstStyle/>
          <a:p>
            <a:pPr marL="342900" indent="-342900">
              <a:spcAft>
                <a:spcPts val="1200"/>
              </a:spcAft>
              <a:buFont typeface="Arial" panose="020B0604020202020204" pitchFamily="34" charset="0"/>
              <a:buChar char="•"/>
            </a:pPr>
            <a:r>
              <a:rPr lang="en-US" altLang="zh-CN" sz="2400" i="1" kern="0" dirty="0">
                <a:gradFill>
                  <a:gsLst>
                    <a:gs pos="0">
                      <a:schemeClr val="tx1"/>
                    </a:gs>
                    <a:gs pos="100000">
                      <a:schemeClr val="tx1"/>
                    </a:gs>
                  </a:gsLst>
                  <a:lin ang="0" scaled="0"/>
                </a:gradFill>
                <a:latin typeface="Gill Sans Light"/>
              </a:rPr>
              <a:t>APOE </a:t>
            </a:r>
            <a:r>
              <a:rPr lang="en-US" altLang="zh-CN" sz="2400" kern="0" dirty="0">
                <a:gradFill>
                  <a:gsLst>
                    <a:gs pos="0">
                      <a:schemeClr val="tx1"/>
                    </a:gs>
                    <a:gs pos="100000">
                      <a:schemeClr val="tx1"/>
                    </a:gs>
                  </a:gsLst>
                  <a:lin ang="0" scaled="0"/>
                </a:gradFill>
                <a:latin typeface="Gill Sans Light"/>
              </a:rPr>
              <a:t>e4: </a:t>
            </a:r>
          </a:p>
          <a:p>
            <a:pPr>
              <a:spcAft>
                <a:spcPts val="1200"/>
              </a:spcAft>
            </a:pPr>
            <a:r>
              <a:rPr lang="en-US" altLang="zh-CN" sz="2400" kern="0" dirty="0">
                <a:gradFill>
                  <a:gsLst>
                    <a:gs pos="0">
                      <a:schemeClr val="tx1"/>
                    </a:gs>
                    <a:gs pos="100000">
                      <a:schemeClr val="tx1"/>
                    </a:gs>
                  </a:gsLst>
                  <a:lin ang="0" scaled="0"/>
                </a:gradFill>
                <a:latin typeface="Gill Sans Light"/>
              </a:rPr>
              <a:t>The APOE gene provides instructions for making a protein called apolipoprotein E &amp; one allele, </a:t>
            </a:r>
            <a:r>
              <a:rPr lang="en-US" altLang="zh-CN" sz="2400" i="1" kern="0" dirty="0">
                <a:gradFill>
                  <a:gsLst>
                    <a:gs pos="0">
                      <a:schemeClr val="tx1"/>
                    </a:gs>
                    <a:gs pos="100000">
                      <a:schemeClr val="tx1"/>
                    </a:gs>
                  </a:gsLst>
                  <a:lin ang="0" scaled="0"/>
                </a:gradFill>
                <a:latin typeface="Gill Sans Light"/>
              </a:rPr>
              <a:t>APOE </a:t>
            </a:r>
            <a:r>
              <a:rPr lang="en-US" altLang="zh-CN" sz="2400" kern="0" dirty="0">
                <a:gradFill>
                  <a:gsLst>
                    <a:gs pos="0">
                      <a:schemeClr val="tx1"/>
                    </a:gs>
                    <a:gs pos="100000">
                      <a:schemeClr val="tx1"/>
                    </a:gs>
                  </a:gsLst>
                  <a:lin ang="0" scaled="0"/>
                </a:gradFill>
                <a:latin typeface="Gill Sans Light"/>
              </a:rPr>
              <a:t>e4 is associated with Alzheimer’s disease since its a risk factor for beta protein deposition.</a:t>
            </a:r>
            <a:endParaRPr lang="zh-CN" altLang="en-US" sz="2400" kern="0" dirty="0">
              <a:gradFill>
                <a:gsLst>
                  <a:gs pos="0">
                    <a:schemeClr val="tx1"/>
                  </a:gs>
                  <a:gs pos="100000">
                    <a:schemeClr val="tx1"/>
                  </a:gs>
                </a:gsLst>
                <a:lin ang="0" scaled="0"/>
              </a:gradFill>
              <a:latin typeface="Gill Sans Light"/>
            </a:endParaRPr>
          </a:p>
        </p:txBody>
      </p:sp>
      <p:sp>
        <p:nvSpPr>
          <p:cNvPr id="4" name="矩形 3">
            <a:extLst>
              <a:ext uri="{FF2B5EF4-FFF2-40B4-BE49-F238E27FC236}">
                <a16:creationId xmlns:a16="http://schemas.microsoft.com/office/drawing/2014/main" id="{0BF95C37-630B-4762-A2C6-D16F3A2278C3}"/>
              </a:ext>
            </a:extLst>
          </p:cNvPr>
          <p:cNvSpPr/>
          <p:nvPr/>
        </p:nvSpPr>
        <p:spPr>
          <a:xfrm>
            <a:off x="4882366" y="2615354"/>
            <a:ext cx="2427268" cy="584775"/>
          </a:xfrm>
          <a:prstGeom prst="rect">
            <a:avLst/>
          </a:prstGeom>
        </p:spPr>
        <p:txBody>
          <a:bodyPr wrap="none">
            <a:spAutoFit/>
          </a:bodyPr>
          <a:lstStyle/>
          <a:p>
            <a:r>
              <a:rPr lang="en-US" altLang="zh-CN" sz="3200" kern="0" dirty="0">
                <a:gradFill>
                  <a:gsLst>
                    <a:gs pos="0">
                      <a:schemeClr val="tx1"/>
                    </a:gs>
                    <a:gs pos="100000">
                      <a:schemeClr val="tx1"/>
                    </a:gs>
                  </a:gsLst>
                  <a:lin ang="0" scaled="0"/>
                </a:gradFill>
                <a:latin typeface="Gill Sans Light"/>
              </a:rPr>
              <a:t>Statistical Test</a:t>
            </a:r>
          </a:p>
        </p:txBody>
      </p:sp>
      <p:sp>
        <p:nvSpPr>
          <p:cNvPr id="10" name="INVERTIBLE NEURAL NETWORK">
            <a:extLst>
              <a:ext uri="{FF2B5EF4-FFF2-40B4-BE49-F238E27FC236}">
                <a16:creationId xmlns:a16="http://schemas.microsoft.com/office/drawing/2014/main" id="{CAFFE124-84A4-4A10-884F-EFA11EE83E46}"/>
              </a:ext>
            </a:extLst>
          </p:cNvPr>
          <p:cNvSpPr txBox="1">
            <a:spLocks/>
          </p:cNvSpPr>
          <p:nvPr/>
        </p:nvSpPr>
        <p:spPr>
          <a:xfrm>
            <a:off x="446484" y="-32743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GROUP DIFFERENCE ANALYSIS: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 vs.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a:t>
            </a:r>
            <a:endParaRPr lang="en-US" sz="3200" kern="0" dirty="0">
              <a:gradFill>
                <a:gsLst>
                  <a:gs pos="0">
                    <a:schemeClr val="tx1"/>
                  </a:gs>
                  <a:gs pos="100000">
                    <a:schemeClr val="tx1"/>
                  </a:gs>
                </a:gsLst>
                <a:lin ang="0" scaled="0"/>
              </a:gradFill>
            </a:endParaRPr>
          </a:p>
        </p:txBody>
      </p:sp>
      <p:pic>
        <p:nvPicPr>
          <p:cNvPr id="16" name="音频 15">
            <a:hlinkClick r:id="" action="ppaction://media"/>
            <a:extLst>
              <a:ext uri="{FF2B5EF4-FFF2-40B4-BE49-F238E27FC236}">
                <a16:creationId xmlns:a16="http://schemas.microsoft.com/office/drawing/2014/main" id="{BF0F3EA6-C213-4919-8213-929A478AEF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753303544"/>
      </p:ext>
    </p:extLst>
  </p:cSld>
  <p:clrMapOvr>
    <a:masterClrMapping/>
  </p:clrMapOvr>
  <p:transition spd="med" advTm="331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52A7160-A55E-462A-8AD3-ADED1A310B15}"/>
                  </a:ext>
                </a:extLst>
              </p:cNvPr>
              <p:cNvSpPr/>
              <p:nvPr/>
            </p:nvSpPr>
            <p:spPr>
              <a:xfrm>
                <a:off x="459545" y="448218"/>
                <a:ext cx="11416598" cy="3508653"/>
              </a:xfrm>
              <a:prstGeom prst="rect">
                <a:avLst/>
              </a:prstGeom>
            </p:spPr>
            <p:txBody>
              <a:bodyPr wrap="square">
                <a:spAutoFit/>
              </a:bodyPr>
              <a:lstStyle/>
              <a:p>
                <a:endParaRPr lang="en-US" altLang="zh-CN" sz="2400" kern="0" dirty="0">
                  <a:gradFill>
                    <a:gsLst>
                      <a:gs pos="0">
                        <a:schemeClr val="tx1"/>
                      </a:gs>
                      <a:gs pos="100000">
                        <a:schemeClr val="tx1"/>
                      </a:gs>
                    </a:gsLst>
                    <a:lin ang="0" scaled="0"/>
                  </a:gradFill>
                  <a:latin typeface="Gill Sans Light"/>
                </a:endParaRPr>
              </a:p>
              <a:p>
                <a:pPr>
                  <a:spcAft>
                    <a:spcPts val="600"/>
                  </a:spcAft>
                </a:pPr>
                <a:r>
                  <a:rPr lang="en-US" altLang="zh-CN" sz="2400" kern="0" dirty="0">
                    <a:solidFill>
                      <a:srgbClr val="C00000"/>
                    </a:solidFill>
                    <a:latin typeface="Gill Sans Light"/>
                  </a:rPr>
                  <a:t>Permutation Testing</a:t>
                </a:r>
                <a:r>
                  <a:rPr lang="en-US" altLang="zh-CN" sz="2400" kern="0" dirty="0">
                    <a:gradFill>
                      <a:gsLst>
                        <a:gs pos="0">
                          <a:schemeClr val="tx1"/>
                        </a:gs>
                        <a:gs pos="100000">
                          <a:schemeClr val="tx1"/>
                        </a:gs>
                      </a:gsLst>
                      <a:lin ang="0" scaled="0"/>
                    </a:gradFill>
                    <a:latin typeface="Gill Sans Light"/>
                  </a:rPr>
                  <a:t>: </a:t>
                </a:r>
              </a:p>
              <a:p>
                <a:pPr>
                  <a:spcAft>
                    <a:spcPts val="600"/>
                  </a:spcAft>
                </a:pPr>
                <a:r>
                  <a:rPr lang="en-US" altLang="zh-CN" sz="2400" kern="0" dirty="0">
                    <a:gradFill>
                      <a:gsLst>
                        <a:gs pos="0">
                          <a:schemeClr val="tx1"/>
                        </a:gs>
                        <a:gs pos="100000">
                          <a:schemeClr val="tx1"/>
                        </a:gs>
                      </a:gsLst>
                      <a:lin ang="0" scaled="0"/>
                    </a:gradFill>
                    <a:latin typeface="Gill Sans Light"/>
                  </a:rPr>
                  <a:t>1. split data randomly with same group sizes (45 and 67)</a:t>
                </a:r>
              </a:p>
              <a:p>
                <a:pPr>
                  <a:spcAft>
                    <a:spcPts val="600"/>
                  </a:spcAft>
                </a:pPr>
                <a:r>
                  <a:rPr lang="en-US" altLang="zh-CN" sz="2400" kern="0" dirty="0">
                    <a:gradFill>
                      <a:gsLst>
                        <a:gs pos="0">
                          <a:schemeClr val="tx1"/>
                        </a:gs>
                        <a:gs pos="100000">
                          <a:schemeClr val="tx1"/>
                        </a:gs>
                      </a:gsLst>
                      <a:lin ang="0" scaled="0"/>
                    </a:gradFill>
                    <a:latin typeface="Gill Sans Light"/>
                  </a:rPr>
                  <a:t>2. Calculate the difference between </a:t>
                </a:r>
                <a14:m>
                  <m:oMath xmlns:m="http://schemas.openxmlformats.org/officeDocument/2006/math">
                    <m:sSub>
                      <m:sSubPr>
                        <m:ctrlPr>
                          <a:rPr lang="en-US" altLang="zh-CN" sz="2400" i="1" kern="0">
                            <a:gradFill>
                              <a:gsLst>
                                <a:gs pos="0">
                                  <a:schemeClr val="tx1"/>
                                </a:gs>
                                <a:gs pos="100000">
                                  <a:schemeClr val="tx1"/>
                                </a:gs>
                              </a:gsLst>
                              <a:lin ang="0" scaled="0"/>
                            </a:gradFill>
                            <a:latin typeface="Cambria Math" panose="02040503050406030204" pitchFamily="18" charset="0"/>
                          </a:rPr>
                        </m:ctrlPr>
                      </m:sSubPr>
                      <m:e>
                        <m:r>
                          <a:rPr lang="en-US" altLang="zh-CN" sz="2400" kern="0">
                            <a:gradFill>
                              <a:gsLst>
                                <a:gs pos="0">
                                  <a:schemeClr val="tx1"/>
                                </a:gs>
                                <a:gs pos="100000">
                                  <a:schemeClr val="tx1"/>
                                </a:gs>
                              </a:gsLst>
                              <a:lin ang="0" scaled="0"/>
                            </a:gradFill>
                            <a:latin typeface="Cambria Math" panose="02040503050406030204" pitchFamily="18" charset="0"/>
                          </a:rPr>
                          <m:t>𝑀</m:t>
                        </m:r>
                      </m:e>
                      <m:sub>
                        <m:r>
                          <a:rPr lang="en-US" altLang="zh-CN" sz="2400" kern="0">
                            <a:gradFill>
                              <a:gsLst>
                                <a:gs pos="0">
                                  <a:schemeClr val="tx1"/>
                                </a:gs>
                                <a:gs pos="100000">
                                  <a:schemeClr val="tx1"/>
                                </a:gs>
                              </a:gsLst>
                              <a:lin ang="0" scaled="0"/>
                            </a:gradFill>
                            <a:latin typeface="Cambria Math" panose="02040503050406030204" pitchFamily="18" charset="0"/>
                          </a:rPr>
                          <m:t>𝑠</m:t>
                        </m:r>
                      </m:sub>
                    </m:sSub>
                  </m:oMath>
                </a14:m>
                <a:r>
                  <a:rPr lang="en-US" altLang="zh-CN" sz="2400" kern="0" dirty="0">
                    <a:gradFill>
                      <a:gsLst>
                        <a:gs pos="0">
                          <a:schemeClr val="tx1"/>
                        </a:gs>
                        <a:gs pos="100000">
                          <a:schemeClr val="tx1"/>
                        </a:gs>
                      </a:gsLst>
                      <a:lin ang="0" scaled="0"/>
                    </a:gradFill>
                    <a:latin typeface="Gill Sans Light"/>
                  </a:rPr>
                  <a:t> from the two models</a:t>
                </a:r>
              </a:p>
              <a:p>
                <a:pPr>
                  <a:spcAft>
                    <a:spcPts val="600"/>
                  </a:spcAft>
                </a:pPr>
                <a:r>
                  <a:rPr lang="en-US" altLang="zh-CN" sz="2400" kern="0" dirty="0">
                    <a:gradFill>
                      <a:gsLst>
                        <a:gs pos="0">
                          <a:schemeClr val="tx1"/>
                        </a:gs>
                        <a:gs pos="100000">
                          <a:schemeClr val="tx1"/>
                        </a:gs>
                      </a:gsLst>
                      <a:lin ang="0" scaled="0"/>
                    </a:gradFill>
                    <a:latin typeface="Gill Sans Light"/>
                  </a:rPr>
                  <a:t>3. Repeat for 10K draws</a:t>
                </a:r>
              </a:p>
              <a:p>
                <a:pPr>
                  <a:spcAft>
                    <a:spcPts val="600"/>
                  </a:spcAft>
                </a:pPr>
                <a:r>
                  <a:rPr lang="en-US" altLang="zh-CN" sz="2400" kern="0" dirty="0">
                    <a:gradFill>
                      <a:gsLst>
                        <a:gs pos="0">
                          <a:schemeClr val="tx1"/>
                        </a:gs>
                        <a:gs pos="100000">
                          <a:schemeClr val="tx1"/>
                        </a:gs>
                      </a:gsLst>
                      <a:lin ang="0" scaled="0"/>
                    </a:gradFill>
                    <a:latin typeface="Gill Sans Light"/>
                  </a:rPr>
                  <a:t>4. Derive null distribution of summary statistic</a:t>
                </a:r>
              </a:p>
              <a:p>
                <a:pPr>
                  <a:spcAft>
                    <a:spcPts val="600"/>
                  </a:spcAft>
                </a:pPr>
                <a:r>
                  <a:rPr lang="en-US" altLang="zh-CN" sz="2400" kern="0" dirty="0">
                    <a:gradFill>
                      <a:gsLst>
                        <a:gs pos="0">
                          <a:schemeClr val="tx1"/>
                        </a:gs>
                        <a:gs pos="100000">
                          <a:schemeClr val="tx1"/>
                        </a:gs>
                      </a:gsLst>
                      <a:lin ang="0" scaled="0"/>
                    </a:gradFill>
                    <a:latin typeface="Gill Sans Light"/>
                  </a:rPr>
                  <a:t>5. Compute p-value</a:t>
                </a:r>
              </a:p>
              <a:p>
                <a:endParaRPr lang="zh-CN" altLang="en-US" sz="2400" kern="0" dirty="0">
                  <a:gradFill>
                    <a:gsLst>
                      <a:gs pos="0">
                        <a:schemeClr val="tx1"/>
                      </a:gs>
                      <a:gs pos="100000">
                        <a:schemeClr val="tx1"/>
                      </a:gs>
                    </a:gsLst>
                    <a:lin ang="0" scaled="0"/>
                  </a:gradFill>
                  <a:latin typeface="Gill Sans Light"/>
                </a:endParaRPr>
              </a:p>
            </p:txBody>
          </p:sp>
        </mc:Choice>
        <mc:Fallback xmlns="">
          <p:sp>
            <p:nvSpPr>
              <p:cNvPr id="9" name="矩形 8">
                <a:extLst>
                  <a:ext uri="{FF2B5EF4-FFF2-40B4-BE49-F238E27FC236}">
                    <a16:creationId xmlns:a16="http://schemas.microsoft.com/office/drawing/2014/main" id="{052A7160-A55E-462A-8AD3-ADED1A310B15}"/>
                  </a:ext>
                </a:extLst>
              </p:cNvPr>
              <p:cNvSpPr>
                <a:spLocks noRot="1" noChangeAspect="1" noMove="1" noResize="1" noEditPoints="1" noAdjustHandles="1" noChangeArrowheads="1" noChangeShapeType="1" noTextEdit="1"/>
              </p:cNvSpPr>
              <p:nvPr/>
            </p:nvSpPr>
            <p:spPr>
              <a:xfrm>
                <a:off x="459545" y="448218"/>
                <a:ext cx="11416598" cy="3508653"/>
              </a:xfrm>
              <a:prstGeom prst="rect">
                <a:avLst/>
              </a:prstGeom>
              <a:blipFill>
                <a:blip r:embed="rId5"/>
                <a:stretch>
                  <a:fillRect l="-801"/>
                </a:stretch>
              </a:blipFill>
            </p:spPr>
            <p:txBody>
              <a:bodyPr/>
              <a:lstStyle/>
              <a:p>
                <a:r>
                  <a:rPr lang="zh-CN" altLang="en-US">
                    <a:noFill/>
                  </a:rPr>
                  <a:t> </a:t>
                </a:r>
              </a:p>
            </p:txBody>
          </p:sp>
        </mc:Fallback>
      </mc:AlternateContent>
      <p:pic>
        <p:nvPicPr>
          <p:cNvPr id="14" name="音频 13">
            <a:hlinkClick r:id="" action="ppaction://media"/>
            <a:extLst>
              <a:ext uri="{FF2B5EF4-FFF2-40B4-BE49-F238E27FC236}">
                <a16:creationId xmlns:a16="http://schemas.microsoft.com/office/drawing/2014/main" id="{28591AEF-F151-4E15-B0E1-624ABA9F96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
        <p:nvSpPr>
          <p:cNvPr id="10" name="INVERTIBLE NEURAL NETWORK">
            <a:extLst>
              <a:ext uri="{FF2B5EF4-FFF2-40B4-BE49-F238E27FC236}">
                <a16:creationId xmlns:a16="http://schemas.microsoft.com/office/drawing/2014/main" id="{517E65F2-AABB-423C-BDE5-AC99B2F3BF43}"/>
              </a:ext>
            </a:extLst>
          </p:cNvPr>
          <p:cNvSpPr txBox="1">
            <a:spLocks/>
          </p:cNvSpPr>
          <p:nvPr/>
        </p:nvSpPr>
        <p:spPr>
          <a:xfrm>
            <a:off x="446484" y="-32743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GROUP DIFFERENCE ANALYSIS: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 vs.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a:t>
            </a:r>
            <a:endParaRPr lang="en-US" sz="3200" kern="0" dirty="0">
              <a:gradFill>
                <a:gsLst>
                  <a:gs pos="0">
                    <a:schemeClr val="tx1"/>
                  </a:gs>
                  <a:gs pos="100000">
                    <a:schemeClr val="tx1"/>
                  </a:gs>
                </a:gsLst>
                <a:lin ang="0" scaled="0"/>
              </a:gradFill>
            </a:endParaRPr>
          </a:p>
        </p:txBody>
      </p:sp>
    </p:spTree>
    <p:extLst>
      <p:ext uri="{BB962C8B-B14F-4D97-AF65-F5344CB8AC3E}">
        <p14:creationId xmlns:p14="http://schemas.microsoft.com/office/powerpoint/2010/main" val="2643862224"/>
      </p:ext>
    </p:extLst>
  </p:cSld>
  <p:clrMapOvr>
    <a:masterClrMapping/>
  </p:clrMapOvr>
  <p:transition spd="med" advTm="275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箭头: 右 18">
            <a:extLst>
              <a:ext uri="{FF2B5EF4-FFF2-40B4-BE49-F238E27FC236}">
                <a16:creationId xmlns:a16="http://schemas.microsoft.com/office/drawing/2014/main" id="{F5C0E657-B8A5-42D0-AED6-6268FAABF335}"/>
              </a:ext>
            </a:extLst>
          </p:cNvPr>
          <p:cNvSpPr/>
          <p:nvPr/>
        </p:nvSpPr>
        <p:spPr>
          <a:xfrm>
            <a:off x="6010291" y="3084992"/>
            <a:ext cx="1465216" cy="530694"/>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WHAT?           HOW?">
            <a:extLst>
              <a:ext uri="{FF2B5EF4-FFF2-40B4-BE49-F238E27FC236}">
                <a16:creationId xmlns:a16="http://schemas.microsoft.com/office/drawing/2014/main" id="{2FF01C25-DB0E-47FC-8CF5-511496B664CD}"/>
              </a:ext>
            </a:extLst>
          </p:cNvPr>
          <p:cNvSpPr txBox="1">
            <a:spLocks/>
          </p:cNvSpPr>
          <p:nvPr/>
        </p:nvSpPr>
        <p:spPr>
          <a:xfrm>
            <a:off x="1615023" y="35047"/>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grpSp>
        <p:nvGrpSpPr>
          <p:cNvPr id="10" name="组合 9">
            <a:extLst>
              <a:ext uri="{FF2B5EF4-FFF2-40B4-BE49-F238E27FC236}">
                <a16:creationId xmlns:a16="http://schemas.microsoft.com/office/drawing/2014/main" id="{F0603DB1-C9B7-4EC4-A23D-CCFF87E7CF51}"/>
              </a:ext>
            </a:extLst>
          </p:cNvPr>
          <p:cNvGrpSpPr/>
          <p:nvPr/>
        </p:nvGrpSpPr>
        <p:grpSpPr>
          <a:xfrm>
            <a:off x="58301" y="1992753"/>
            <a:ext cx="8386408" cy="4668798"/>
            <a:chOff x="58301" y="1992753"/>
            <a:chExt cx="8386408" cy="4668798"/>
          </a:xfrm>
        </p:grpSpPr>
        <p:grpSp>
          <p:nvGrpSpPr>
            <p:cNvPr id="2" name="Group 1">
              <a:extLst>
                <a:ext uri="{FF2B5EF4-FFF2-40B4-BE49-F238E27FC236}">
                  <a16:creationId xmlns:a16="http://schemas.microsoft.com/office/drawing/2014/main" id="{7000D638-9BF8-46D1-9AE8-D150F5FF30EA}"/>
                </a:ext>
              </a:extLst>
            </p:cNvPr>
            <p:cNvGrpSpPr/>
            <p:nvPr/>
          </p:nvGrpSpPr>
          <p:grpSpPr>
            <a:xfrm>
              <a:off x="141510" y="1992753"/>
              <a:ext cx="8303199" cy="4668798"/>
              <a:chOff x="-258390" y="1413158"/>
              <a:chExt cx="8598881" cy="5041412"/>
            </a:xfrm>
          </p:grpSpPr>
          <p:grpSp>
            <p:nvGrpSpPr>
              <p:cNvPr id="62" name="Group 61">
                <a:extLst>
                  <a:ext uri="{FF2B5EF4-FFF2-40B4-BE49-F238E27FC236}">
                    <a16:creationId xmlns:a16="http://schemas.microsoft.com/office/drawing/2014/main" id="{E30EF780-E85F-41BA-8B38-65FC8483BB29}"/>
                  </a:ext>
                </a:extLst>
              </p:cNvPr>
              <p:cNvGrpSpPr/>
              <p:nvPr/>
            </p:nvGrpSpPr>
            <p:grpSpPr>
              <a:xfrm>
                <a:off x="-258390" y="2082684"/>
                <a:ext cx="8598881" cy="4371886"/>
                <a:chOff x="6279593" y="2082684"/>
                <a:chExt cx="8598881" cy="4371886"/>
              </a:xfrm>
            </p:grpSpPr>
            <mc:AlternateContent xmlns:mc="http://schemas.openxmlformats.org/markup-compatibility/2006" xmlns:a14="http://schemas.microsoft.com/office/drawing/2010/main">
              <mc:Choice Requires="a14">
                <p:sp>
                  <p:nvSpPr>
                    <p:cNvPr id="30" name="OBJECTS">
                      <a:extLst>
                        <a:ext uri="{FF2B5EF4-FFF2-40B4-BE49-F238E27FC236}">
                          <a16:creationId xmlns:a16="http://schemas.microsoft.com/office/drawing/2014/main" id="{B07E35E6-12F3-414E-9E6C-619F43283498}"/>
                        </a:ext>
                      </a:extLst>
                    </p:cNvPr>
                    <p:cNvSpPr txBox="1"/>
                    <p:nvPr/>
                  </p:nvSpPr>
                  <p:spPr>
                    <a:xfrm>
                      <a:off x="6279593" y="5977869"/>
                      <a:ext cx="8598881" cy="47670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5719" tIns="35719" rIns="35719" bIns="35719" anchor="ctr">
                      <a:spAutoFit/>
                    </a:bodyPr>
                    <a:lstStyle>
                      <a:lvl1pPr>
                        <a:defRPr sz="3000" b="0">
                          <a:latin typeface="Gill Sans Light"/>
                          <a:ea typeface="Gill Sans Light"/>
                          <a:cs typeface="Gill Sans Light"/>
                          <a:sym typeface="Gill Sans Light"/>
                        </a:defRPr>
                      </a:lvl1pPr>
                    </a:lstStyle>
                    <a:p>
                      <a14:m>
                        <m:oMath xmlns:m="http://schemas.openxmlformats.org/officeDocument/2006/math">
                          <m:r>
                            <a:rPr lang="en-US" altLang="zh-CN" sz="2400" i="1" dirty="0" smtClean="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r>
                            <m:rPr>
                              <m:nor/>
                            </m:rPr>
                            <a:rPr lang="en-US" altLang="zh-CN" sz="2400" b="0" i="0" dirty="0" smtClean="0">
                              <a:gradFill>
                                <a:gsLst>
                                  <a:gs pos="0">
                                    <a:schemeClr val="tx1"/>
                                  </a:gs>
                                  <a:gs pos="100000">
                                    <a:schemeClr val="tx1"/>
                                  </a:gs>
                                </a:gsLst>
                                <a:lin ang="5400000" scaled="1"/>
                              </a:gradFill>
                            </a:rPr>
                            <m:t>PiB</m:t>
                          </m:r>
                          <m:r>
                            <m:rPr>
                              <m:nor/>
                            </m:rPr>
                            <a:rPr lang="en-US" altLang="zh-CN" sz="2400" b="0" i="0" dirty="0" smtClean="0">
                              <a:gradFill>
                                <a:gsLst>
                                  <a:gs pos="0">
                                    <a:schemeClr val="tx1"/>
                                  </a:gs>
                                  <a:gs pos="100000">
                                    <a:schemeClr val="tx1"/>
                                  </a:gs>
                                </a:gsLst>
                                <a:lin ang="5400000" scaled="1"/>
                              </a:gradFill>
                            </a:rPr>
                            <m:t> </m:t>
                          </m:r>
                          <m:r>
                            <m:rPr>
                              <m:nor/>
                            </m:rPr>
                            <a:rPr lang="en-US" altLang="zh-CN" sz="2400" b="0" i="0" dirty="0" smtClean="0">
                              <a:gradFill>
                                <a:gsLst>
                                  <a:gs pos="0">
                                    <a:schemeClr val="tx1"/>
                                  </a:gs>
                                  <a:gs pos="100000">
                                    <a:schemeClr val="tx1"/>
                                  </a:gs>
                                </a:gsLst>
                                <a:lin ang="5400000" scaled="1"/>
                              </a:gradFill>
                            </a:rPr>
                            <m:t>Distribution</m:t>
                          </m:r>
                          <m:r>
                            <m:rPr>
                              <m:nor/>
                            </m:rPr>
                            <a:rPr lang="en-US" altLang="zh-CN" sz="2400" dirty="0">
                              <a:gradFill>
                                <a:gsLst>
                                  <a:gs pos="0">
                                    <a:schemeClr val="tx1"/>
                                  </a:gs>
                                  <a:gs pos="100000">
                                    <a:schemeClr val="tx1"/>
                                  </a:gs>
                                </a:gsLst>
                                <a:lin ang="5400000" scaled="1"/>
                              </a:gradFill>
                              <a:sym typeface="Helvetica Neue"/>
                            </a:rPr>
                            <m:t> </m:t>
                          </m:r>
                          <m:r>
                            <m:rPr>
                              <m:nor/>
                            </m:rPr>
                            <a:rPr lang="en-US" altLang="zh-CN" sz="2400" b="0" i="0" dirty="0" smtClean="0">
                              <a:gradFill>
                                <a:gsLst>
                                  <a:gs pos="0">
                                    <a:schemeClr val="tx1"/>
                                  </a:gs>
                                  <a:gs pos="100000">
                                    <a:schemeClr val="tx1"/>
                                  </a:gs>
                                </a:gsLst>
                                <a:lin ang="5400000" scaled="1"/>
                              </a:gradFill>
                              <a:sym typeface="Helvetica Neue"/>
                            </a:rPr>
                            <m:t>V</m:t>
                          </m:r>
                          <m:r>
                            <m:rPr>
                              <m:nor/>
                            </m:rPr>
                            <a:rPr lang="en-US" altLang="zh-CN" sz="2400" dirty="0">
                              <a:gradFill>
                                <a:gsLst>
                                  <a:gs pos="0">
                                    <a:schemeClr val="tx1"/>
                                  </a:gs>
                                  <a:gs pos="100000">
                                    <a:schemeClr val="tx1"/>
                                  </a:gs>
                                </a:gsLst>
                                <a:lin ang="5400000" scaled="1"/>
                              </a:gradFill>
                              <a:sym typeface="Helvetica Neue"/>
                            </a:rPr>
                            <m:t>olume</m:t>
                          </m:r>
                          <m:r>
                            <m:rPr>
                              <m:nor/>
                            </m:rPr>
                            <a:rPr lang="en-US" altLang="zh-CN" sz="2400" dirty="0">
                              <a:gradFill>
                                <a:gsLst>
                                  <a:gs pos="0">
                                    <a:schemeClr val="tx1"/>
                                  </a:gs>
                                  <a:gs pos="100000">
                                    <a:schemeClr val="tx1"/>
                                  </a:gs>
                                </a:gsLst>
                                <a:lin ang="5400000" scaled="1"/>
                              </a:gradFill>
                              <a:sym typeface="Helvetica Neue"/>
                            </a:rPr>
                            <m:t> </m:t>
                          </m:r>
                          <m:r>
                            <m:rPr>
                              <m:nor/>
                            </m:rPr>
                            <a:rPr lang="en-US" altLang="zh-CN" sz="2400" b="0" i="0" dirty="0" smtClean="0">
                              <a:gradFill>
                                <a:gsLst>
                                  <a:gs pos="0">
                                    <a:schemeClr val="tx1"/>
                                  </a:gs>
                                  <a:gs pos="100000">
                                    <a:schemeClr val="tx1"/>
                                  </a:gs>
                                </a:gsLst>
                                <a:lin ang="5400000" scaled="1"/>
                              </a:gradFill>
                              <a:sym typeface="Helvetica Neue"/>
                            </a:rPr>
                            <m:t>R</m:t>
                          </m:r>
                          <m:r>
                            <m:rPr>
                              <m:nor/>
                            </m:rPr>
                            <a:rPr lang="en-US" altLang="zh-CN" sz="2400" dirty="0">
                              <a:gradFill>
                                <a:gsLst>
                                  <a:gs pos="0">
                                    <a:schemeClr val="tx1"/>
                                  </a:gs>
                                  <a:gs pos="100000">
                                    <a:schemeClr val="tx1"/>
                                  </a:gs>
                                </a:gsLst>
                                <a:lin ang="5400000" scaled="1"/>
                              </a:gradFill>
                              <a:sym typeface="Helvetica Neue"/>
                            </a:rPr>
                            <m:t>atio</m:t>
                          </m:r>
                          <m:r>
                            <a:rPr lang="en-US" altLang="zh-CN" sz="2400" i="1">
                              <a:gradFill>
                                <a:gsLst>
                                  <a:gs pos="0">
                                    <a:schemeClr val="tx1"/>
                                  </a:gs>
                                  <a:gs pos="100000">
                                    <a:schemeClr val="tx1"/>
                                  </a:gs>
                                </a:gsLst>
                                <a:lin ang="5400000" scaled="1"/>
                              </a:gradFill>
                              <a:latin typeface="Cambria Math" panose="02040503050406030204" pitchFamily="18" charset="0"/>
                            </a:rPr>
                            <m:t>⇒</m:t>
                          </m:r>
                          <m:r>
                            <a:rPr lang="en-US" altLang="zh-CN" sz="2400" b="0" i="1" smtClean="0">
                              <a:gradFill>
                                <a:gsLst>
                                  <a:gs pos="0">
                                    <a:schemeClr val="tx1"/>
                                  </a:gs>
                                  <a:gs pos="100000">
                                    <a:schemeClr val="tx1"/>
                                  </a:gs>
                                </a:gsLst>
                                <a:lin ang="5400000" scaled="1"/>
                              </a:gradFill>
                              <a:latin typeface="Cambria Math" panose="02040503050406030204" pitchFamily="18" charset="0"/>
                            </a:rPr>
                            <m:t> </m:t>
                          </m:r>
                          <m:r>
                            <a:rPr lang="en-US" sz="2400" i="1" dirty="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oMath>
                      </a14:m>
                      <a:r>
                        <a:rPr lang="en-US" sz="2400" dirty="0">
                          <a:gradFill>
                            <a:gsLst>
                              <a:gs pos="0">
                                <a:schemeClr val="tx1"/>
                              </a:gs>
                              <a:gs pos="100000">
                                <a:schemeClr val="tx1"/>
                              </a:gs>
                            </a:gsLst>
                            <a:lin ang="5400000" scaled="1"/>
                          </a:gradFill>
                        </a:rPr>
                        <a:t>Amyloid </a:t>
                      </a:r>
                      <a14:m>
                        <m:oMath xmlns:m="http://schemas.openxmlformats.org/officeDocument/2006/math">
                          <m:r>
                            <a:rPr lang="en-US" sz="2400" i="1">
                              <a:gradFill>
                                <a:gsLst>
                                  <a:gs pos="0">
                                    <a:schemeClr val="tx1"/>
                                  </a:gs>
                                  <a:gs pos="100000">
                                    <a:schemeClr val="tx1"/>
                                  </a:gs>
                                </a:gsLst>
                                <a:lin ang="5400000" scaled="1"/>
                              </a:gradFill>
                              <a:latin typeface="Cambria Math" panose="02040503050406030204" pitchFamily="18" charset="0"/>
                            </a:rPr>
                            <m:t>⇒</m:t>
                          </m:r>
                        </m:oMath>
                      </a14:m>
                      <a:r>
                        <a:rPr lang="en-US" sz="2400" dirty="0">
                          <a:gradFill>
                            <a:gsLst>
                              <a:gs pos="0">
                                <a:schemeClr val="tx1"/>
                              </a:gs>
                              <a:gs pos="100000">
                                <a:schemeClr val="tx1"/>
                              </a:gs>
                            </a:gsLst>
                            <a:lin ang="5400000" scaled="1"/>
                          </a:gradFill>
                          <a:ea typeface="Cambria Math" panose="02040503050406030204" pitchFamily="18" charset="0"/>
                        </a:rPr>
                        <a:t> </a:t>
                      </a:r>
                      <a14:m>
                        <m:oMath xmlns:m="http://schemas.openxmlformats.org/officeDocument/2006/math">
                          <m:r>
                            <a:rPr lang="en-US" sz="2400" i="1" dirty="0">
                              <a:gradFill>
                                <a:gsLst>
                                  <a:gs pos="0">
                                    <a:schemeClr val="tx1"/>
                                  </a:gs>
                                  <a:gs pos="100000">
                                    <a:schemeClr val="tx1"/>
                                  </a:gs>
                                </a:gsLst>
                                <a:lin ang="5400000" scaled="1"/>
                              </a:gradFill>
                              <a:latin typeface="Cambria Math" panose="02040503050406030204" pitchFamily="18" charset="0"/>
                              <a:ea typeface="Cambria Math" panose="02040503050406030204" pitchFamily="18" charset="0"/>
                            </a:rPr>
                            <m:t>↑</m:t>
                          </m:r>
                        </m:oMath>
                      </a14:m>
                      <a:r>
                        <a:rPr lang="en-US" sz="2400" dirty="0">
                          <a:gradFill>
                            <a:gsLst>
                              <a:gs pos="0">
                                <a:schemeClr val="tx1"/>
                              </a:gs>
                              <a:gs pos="100000">
                                <a:schemeClr val="tx1"/>
                              </a:gs>
                            </a:gsLst>
                            <a:lin ang="5400000" scaled="1"/>
                          </a:gradFill>
                        </a:rPr>
                        <a:t>Risk of Dementia </a:t>
                      </a:r>
                      <a:endParaRPr sz="2400" dirty="0">
                        <a:gradFill>
                          <a:gsLst>
                            <a:gs pos="0">
                              <a:schemeClr val="tx1"/>
                            </a:gs>
                            <a:gs pos="100000">
                              <a:schemeClr val="tx1"/>
                            </a:gs>
                          </a:gsLst>
                          <a:lin ang="5400000" scaled="1"/>
                        </a:gradFill>
                      </a:endParaRPr>
                    </a:p>
                  </p:txBody>
                </p:sp>
              </mc:Choice>
              <mc:Fallback xmlns="">
                <p:sp>
                  <p:nvSpPr>
                    <p:cNvPr id="30" name="OBJECTS">
                      <a:extLst>
                        <a:ext uri="{FF2B5EF4-FFF2-40B4-BE49-F238E27FC236}">
                          <a16:creationId xmlns:a16="http://schemas.microsoft.com/office/drawing/2014/main" id="{B07E35E6-12F3-414E-9E6C-619F43283498}"/>
                        </a:ext>
                      </a:extLst>
                    </p:cNvPr>
                    <p:cNvSpPr txBox="1">
                      <a:spLocks noRot="1" noChangeAspect="1" noMove="1" noResize="1" noEditPoints="1" noAdjustHandles="1" noChangeArrowheads="1" noChangeShapeType="1" noTextEdit="1"/>
                    </p:cNvSpPr>
                    <p:nvPr/>
                  </p:nvSpPr>
                  <p:spPr>
                    <a:xfrm>
                      <a:off x="6279593" y="5977869"/>
                      <a:ext cx="8598881" cy="476701"/>
                    </a:xfrm>
                    <a:prstGeom prst="rect">
                      <a:avLst/>
                    </a:prstGeom>
                    <a:blipFill>
                      <a:blip r:embed="rId8"/>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47" name="Group 46">
                  <a:extLst>
                    <a:ext uri="{FF2B5EF4-FFF2-40B4-BE49-F238E27FC236}">
                      <a16:creationId xmlns:a16="http://schemas.microsoft.com/office/drawing/2014/main" id="{901EEC0F-AD57-4D5C-8BBB-DDFF2E0D155D}"/>
                    </a:ext>
                  </a:extLst>
                </p:cNvPr>
                <p:cNvGrpSpPr/>
                <p:nvPr/>
              </p:nvGrpSpPr>
              <p:grpSpPr>
                <a:xfrm>
                  <a:off x="7598846" y="2082684"/>
                  <a:ext cx="2870015" cy="3109781"/>
                  <a:chOff x="7378320" y="2082684"/>
                  <a:chExt cx="2870015" cy="3109781"/>
                </a:xfrm>
              </p:grpSpPr>
              <p:pic>
                <p:nvPicPr>
                  <p:cNvPr id="42" name="Picture 41">
                    <a:extLst>
                      <a:ext uri="{FF2B5EF4-FFF2-40B4-BE49-F238E27FC236}">
                        <a16:creationId xmlns:a16="http://schemas.microsoft.com/office/drawing/2014/main" id="{FA995E18-10C5-45D5-85FD-F53B748979AC}"/>
                      </a:ext>
                    </a:extLst>
                  </p:cNvPr>
                  <p:cNvPicPr>
                    <a:picLocks noChangeAspect="1"/>
                  </p:cNvPicPr>
                  <p:nvPr/>
                </p:nvPicPr>
                <p:blipFill rotWithShape="1">
                  <a:blip r:embed="rId9">
                    <a:extLst>
                      <a:ext uri="{28A0092B-C50C-407E-A947-70E740481C1C}">
                        <a14:useLocalDpi xmlns:a14="http://schemas.microsoft.com/office/drawing/2010/main" val="0"/>
                      </a:ext>
                    </a:extLst>
                  </a:blip>
                  <a:srcRect l="2025" t="15996" r="51467" b="4144"/>
                  <a:stretch/>
                </p:blipFill>
                <p:spPr>
                  <a:xfrm>
                    <a:off x="7378320" y="2082684"/>
                    <a:ext cx="1948750" cy="1592816"/>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45" name="Cognition">
                    <a:extLst>
                      <a:ext uri="{FF2B5EF4-FFF2-40B4-BE49-F238E27FC236}">
                        <a16:creationId xmlns:a16="http://schemas.microsoft.com/office/drawing/2014/main" id="{D0DCB649-4B11-441B-97C3-CD055D1D8912}"/>
                      </a:ext>
                    </a:extLst>
                  </p:cNvPr>
                  <p:cNvSpPr txBox="1"/>
                  <p:nvPr/>
                </p:nvSpPr>
                <p:spPr>
                  <a:xfrm>
                    <a:off x="8191487" y="4715764"/>
                    <a:ext cx="2056848" cy="476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000" b="0">
                        <a:latin typeface="Gill Sans Light"/>
                        <a:ea typeface="Gill Sans Light"/>
                        <a:cs typeface="Gill Sans Light"/>
                        <a:sym typeface="Gill Sans Light"/>
                      </a:defRPr>
                    </a:lvl1pPr>
                  </a:lstStyle>
                  <a:p>
                    <a:r>
                      <a:rPr lang="en-US" sz="2400" dirty="0">
                        <a:gradFill>
                          <a:gsLst>
                            <a:gs pos="0">
                              <a:schemeClr val="tx1"/>
                            </a:gs>
                            <a:gs pos="100000">
                              <a:schemeClr val="tx1"/>
                            </a:gs>
                          </a:gsLst>
                          <a:lin ang="5400000" scaled="1"/>
                        </a:gradFill>
                      </a:rPr>
                      <a:t>PiB PET imaging</a:t>
                    </a:r>
                    <a:endParaRPr sz="2400" dirty="0">
                      <a:gradFill>
                        <a:gsLst>
                          <a:gs pos="0">
                            <a:schemeClr val="tx1"/>
                          </a:gs>
                          <a:gs pos="100000">
                            <a:schemeClr val="tx1"/>
                          </a:gs>
                        </a:gsLst>
                        <a:lin ang="5400000" scaled="1"/>
                      </a:gradFill>
                    </a:endParaRPr>
                  </a:p>
                </p:txBody>
              </p:sp>
            </p:grpSp>
          </p:grpSp>
          <p:pic>
            <p:nvPicPr>
              <p:cNvPr id="36" name="pet3.png" descr="pet3.png">
                <a:extLst>
                  <a:ext uri="{FF2B5EF4-FFF2-40B4-BE49-F238E27FC236}">
                    <a16:creationId xmlns:a16="http://schemas.microsoft.com/office/drawing/2014/main" id="{12DF1C99-0568-2E48-B32A-1A472279A7B6}"/>
                  </a:ext>
                </a:extLst>
              </p:cNvPr>
              <p:cNvPicPr>
                <a:picLocks noChangeAspect="1"/>
              </p:cNvPicPr>
              <p:nvPr/>
            </p:nvPicPr>
            <p:blipFill>
              <a:blip r:embed="rId10"/>
              <a:stretch>
                <a:fillRect/>
              </a:stretch>
            </p:blipFill>
            <p:spPr>
              <a:xfrm>
                <a:off x="3310061" y="1413158"/>
                <a:ext cx="2141098" cy="2700703"/>
              </a:xfrm>
              <a:prstGeom prst="rect">
                <a:avLst/>
              </a:prstGeom>
              <a:ln w="25400">
                <a:solidFill>
                  <a:srgbClr val="F3F7F5"/>
                </a:solidFill>
                <a:miter lim="400000"/>
              </a:ln>
              <a:effectLst>
                <a:outerShdw blurRad="50800" dist="25400" dir="3600000" rotWithShape="0">
                  <a:srgbClr val="000000">
                    <a:alpha val="70000"/>
                  </a:srgbClr>
                </a:outerShdw>
              </a:effectLst>
            </p:spPr>
          </p:pic>
        </p:grpSp>
        <p:sp>
          <p:nvSpPr>
            <p:cNvPr id="8" name="矩形 7">
              <a:extLst>
                <a:ext uri="{FF2B5EF4-FFF2-40B4-BE49-F238E27FC236}">
                  <a16:creationId xmlns:a16="http://schemas.microsoft.com/office/drawing/2014/main" id="{B8064A69-A55E-4DA9-8EB8-CA4ED6CA64C9}"/>
                </a:ext>
              </a:extLst>
            </p:cNvPr>
            <p:cNvSpPr/>
            <p:nvPr/>
          </p:nvSpPr>
          <p:spPr>
            <a:xfrm>
              <a:off x="58301" y="5634645"/>
              <a:ext cx="3284169" cy="461665"/>
            </a:xfrm>
            <a:prstGeom prst="rect">
              <a:avLst/>
            </a:prstGeom>
          </p:spPr>
          <p:txBody>
            <a:bodyPr wrap="none">
              <a:spAutoFit/>
            </a:bodyPr>
            <a:lstStyle/>
            <a:p>
              <a:r>
                <a:rPr lang="en-US" altLang="zh-CN" sz="2400" dirty="0">
                  <a:gradFill>
                    <a:gsLst>
                      <a:gs pos="0">
                        <a:schemeClr val="tx1"/>
                      </a:gs>
                      <a:gs pos="100000">
                        <a:schemeClr val="tx1"/>
                      </a:gs>
                    </a:gsLst>
                    <a:lin ang="5400000" scaled="1"/>
                  </a:gradFill>
                  <a:latin typeface="Gill Sans Light"/>
                  <a:sym typeface="Gill Sans Light"/>
                </a:rPr>
                <a:t>(Pittsburgh compound B) </a:t>
              </a:r>
              <a:endParaRPr lang="zh-CN" altLang="en-US" sz="2400" dirty="0">
                <a:gradFill>
                  <a:gsLst>
                    <a:gs pos="0">
                      <a:schemeClr val="tx1"/>
                    </a:gs>
                    <a:gs pos="100000">
                      <a:schemeClr val="tx1"/>
                    </a:gs>
                  </a:gsLst>
                  <a:lin ang="5400000" scaled="1"/>
                </a:gradFill>
                <a:latin typeface="Gill Sans Light"/>
                <a:sym typeface="Gill Sans Light"/>
              </a:endParaRPr>
            </a:p>
          </p:txBody>
        </p:sp>
        <p:sp>
          <p:nvSpPr>
            <p:cNvPr id="9" name="矩形 8">
              <a:extLst>
                <a:ext uri="{FF2B5EF4-FFF2-40B4-BE49-F238E27FC236}">
                  <a16:creationId xmlns:a16="http://schemas.microsoft.com/office/drawing/2014/main" id="{F2B00CEE-D4D8-4E8A-A58D-25C35FCDD08E}"/>
                </a:ext>
              </a:extLst>
            </p:cNvPr>
            <p:cNvSpPr/>
            <p:nvPr/>
          </p:nvSpPr>
          <p:spPr>
            <a:xfrm>
              <a:off x="3298594" y="5634645"/>
              <a:ext cx="4176913" cy="461665"/>
            </a:xfrm>
            <a:prstGeom prst="rect">
              <a:avLst/>
            </a:prstGeom>
          </p:spPr>
          <p:txBody>
            <a:bodyPr wrap="none">
              <a:spAutoFit/>
            </a:bodyPr>
            <a:lstStyle/>
            <a:p>
              <a:r>
                <a:rPr lang="en-US" altLang="zh-CN" sz="2400" dirty="0">
                  <a:gradFill>
                    <a:gsLst>
                      <a:gs pos="0">
                        <a:schemeClr val="tx1"/>
                      </a:gs>
                      <a:gs pos="100000">
                        <a:schemeClr val="tx1"/>
                      </a:gs>
                    </a:gsLst>
                    <a:lin ang="5400000" scaled="1"/>
                  </a:gradFill>
                  <a:latin typeface="Gill Sans Light"/>
                </a:rPr>
                <a:t>(Positron-emission tomography)</a:t>
              </a:r>
              <a:endParaRPr lang="zh-CN" altLang="en-US" sz="2400" dirty="0">
                <a:gradFill>
                  <a:gsLst>
                    <a:gs pos="0">
                      <a:schemeClr val="tx1"/>
                    </a:gs>
                    <a:gs pos="100000">
                      <a:schemeClr val="tx1"/>
                    </a:gs>
                  </a:gsLst>
                  <a:lin ang="5400000" scaled="1"/>
                </a:gradFill>
                <a:latin typeface="Gill Sans Light"/>
              </a:endParaRPr>
            </a:p>
          </p:txBody>
        </p:sp>
      </p:grpSp>
      <p:pic>
        <p:nvPicPr>
          <p:cNvPr id="18" name="Picture 30">
            <a:extLst>
              <a:ext uri="{FF2B5EF4-FFF2-40B4-BE49-F238E27FC236}">
                <a16:creationId xmlns:a16="http://schemas.microsoft.com/office/drawing/2014/main" id="{ACCA4955-2A15-4B61-B9F7-20161EC6DD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9166" y="1700944"/>
            <a:ext cx="2232673" cy="2971502"/>
          </a:xfrm>
          <a:prstGeom prst="rect">
            <a:avLst/>
          </a:prstGeom>
        </p:spPr>
      </p:pic>
      <p:pic>
        <p:nvPicPr>
          <p:cNvPr id="7" name="音频 6">
            <a:hlinkClick r:id="" action="ppaction://media"/>
            <a:extLst>
              <a:ext uri="{FF2B5EF4-FFF2-40B4-BE49-F238E27FC236}">
                <a16:creationId xmlns:a16="http://schemas.microsoft.com/office/drawing/2014/main" id="{969AFA18-8D2B-466A-99B4-07908EC5C1F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772572351"/>
      </p:ext>
    </p:extLst>
  </p:cSld>
  <p:clrMapOvr>
    <a:masterClrMapping/>
  </p:clrMapOvr>
  <p:transition spd="med" advTm="89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52A7160-A55E-462A-8AD3-ADED1A310B15}"/>
                  </a:ext>
                </a:extLst>
              </p:cNvPr>
              <p:cNvSpPr/>
              <p:nvPr/>
            </p:nvSpPr>
            <p:spPr>
              <a:xfrm>
                <a:off x="459545" y="448218"/>
                <a:ext cx="11416598" cy="3508653"/>
              </a:xfrm>
              <a:prstGeom prst="rect">
                <a:avLst/>
              </a:prstGeom>
            </p:spPr>
            <p:txBody>
              <a:bodyPr wrap="square">
                <a:spAutoFit/>
              </a:bodyPr>
              <a:lstStyle/>
              <a:p>
                <a:endParaRPr lang="en-US" altLang="zh-CN" sz="2400" kern="0" dirty="0">
                  <a:gradFill>
                    <a:gsLst>
                      <a:gs pos="0">
                        <a:schemeClr val="tx1"/>
                      </a:gs>
                      <a:gs pos="100000">
                        <a:schemeClr val="tx1"/>
                      </a:gs>
                    </a:gsLst>
                    <a:lin ang="0" scaled="0"/>
                  </a:gradFill>
                  <a:latin typeface="Gill Sans Light"/>
                </a:endParaRPr>
              </a:p>
              <a:p>
                <a:pPr>
                  <a:spcAft>
                    <a:spcPts val="600"/>
                  </a:spcAft>
                </a:pPr>
                <a:r>
                  <a:rPr lang="en-US" altLang="zh-CN" sz="2400" kern="0" dirty="0">
                    <a:solidFill>
                      <a:srgbClr val="C00000"/>
                    </a:solidFill>
                    <a:latin typeface="Gill Sans Light"/>
                  </a:rPr>
                  <a:t>Permutation Testing</a:t>
                </a:r>
                <a:r>
                  <a:rPr lang="en-US" altLang="zh-CN" sz="2400" kern="0" dirty="0">
                    <a:gradFill>
                      <a:gsLst>
                        <a:gs pos="0">
                          <a:schemeClr val="tx1"/>
                        </a:gs>
                        <a:gs pos="100000">
                          <a:schemeClr val="tx1"/>
                        </a:gs>
                      </a:gsLst>
                      <a:lin ang="0" scaled="0"/>
                    </a:gradFill>
                    <a:latin typeface="Gill Sans Light"/>
                  </a:rPr>
                  <a:t>: </a:t>
                </a:r>
              </a:p>
              <a:p>
                <a:pPr>
                  <a:spcAft>
                    <a:spcPts val="600"/>
                  </a:spcAft>
                </a:pPr>
                <a:r>
                  <a:rPr lang="en-US" altLang="zh-CN" sz="2400" kern="0" dirty="0">
                    <a:gradFill>
                      <a:gsLst>
                        <a:gs pos="0">
                          <a:schemeClr val="tx1"/>
                        </a:gs>
                        <a:gs pos="100000">
                          <a:schemeClr val="tx1"/>
                        </a:gs>
                      </a:gsLst>
                      <a:lin ang="0" scaled="0"/>
                    </a:gradFill>
                    <a:latin typeface="Gill Sans Light"/>
                  </a:rPr>
                  <a:t>1. split data randomly with same group sizes (45 and 67)</a:t>
                </a:r>
              </a:p>
              <a:p>
                <a:pPr>
                  <a:spcAft>
                    <a:spcPts val="600"/>
                  </a:spcAft>
                </a:pPr>
                <a:r>
                  <a:rPr lang="en-US" altLang="zh-CN" sz="2400" kern="0" dirty="0">
                    <a:gradFill>
                      <a:gsLst>
                        <a:gs pos="0">
                          <a:schemeClr val="tx1"/>
                        </a:gs>
                        <a:gs pos="100000">
                          <a:schemeClr val="tx1"/>
                        </a:gs>
                      </a:gsLst>
                      <a:lin ang="0" scaled="0"/>
                    </a:gradFill>
                    <a:latin typeface="Gill Sans Light"/>
                  </a:rPr>
                  <a:t>2. Calculate the difference between </a:t>
                </a:r>
                <a14:m>
                  <m:oMath xmlns:m="http://schemas.openxmlformats.org/officeDocument/2006/math">
                    <m:sSub>
                      <m:sSubPr>
                        <m:ctrlPr>
                          <a:rPr lang="en-US" altLang="zh-CN" sz="2400" i="1" kern="0">
                            <a:gradFill>
                              <a:gsLst>
                                <a:gs pos="0">
                                  <a:schemeClr val="tx1"/>
                                </a:gs>
                                <a:gs pos="100000">
                                  <a:schemeClr val="tx1"/>
                                </a:gs>
                              </a:gsLst>
                              <a:lin ang="0" scaled="0"/>
                            </a:gradFill>
                            <a:latin typeface="Cambria Math" panose="02040503050406030204" pitchFamily="18" charset="0"/>
                          </a:rPr>
                        </m:ctrlPr>
                      </m:sSubPr>
                      <m:e>
                        <m:r>
                          <a:rPr lang="en-US" altLang="zh-CN" sz="2400" kern="0">
                            <a:gradFill>
                              <a:gsLst>
                                <a:gs pos="0">
                                  <a:schemeClr val="tx1"/>
                                </a:gs>
                                <a:gs pos="100000">
                                  <a:schemeClr val="tx1"/>
                                </a:gs>
                              </a:gsLst>
                              <a:lin ang="0" scaled="0"/>
                            </a:gradFill>
                            <a:latin typeface="Cambria Math" panose="02040503050406030204" pitchFamily="18" charset="0"/>
                          </a:rPr>
                          <m:t>𝑀</m:t>
                        </m:r>
                      </m:e>
                      <m:sub>
                        <m:r>
                          <a:rPr lang="en-US" altLang="zh-CN" sz="2400" kern="0">
                            <a:gradFill>
                              <a:gsLst>
                                <a:gs pos="0">
                                  <a:schemeClr val="tx1"/>
                                </a:gs>
                                <a:gs pos="100000">
                                  <a:schemeClr val="tx1"/>
                                </a:gs>
                              </a:gsLst>
                              <a:lin ang="0" scaled="0"/>
                            </a:gradFill>
                            <a:latin typeface="Cambria Math" panose="02040503050406030204" pitchFamily="18" charset="0"/>
                          </a:rPr>
                          <m:t>𝑠</m:t>
                        </m:r>
                      </m:sub>
                    </m:sSub>
                  </m:oMath>
                </a14:m>
                <a:r>
                  <a:rPr lang="en-US" altLang="zh-CN" sz="2400" kern="0" dirty="0">
                    <a:gradFill>
                      <a:gsLst>
                        <a:gs pos="0">
                          <a:schemeClr val="tx1"/>
                        </a:gs>
                        <a:gs pos="100000">
                          <a:schemeClr val="tx1"/>
                        </a:gs>
                      </a:gsLst>
                      <a:lin ang="0" scaled="0"/>
                    </a:gradFill>
                    <a:latin typeface="Gill Sans Light"/>
                  </a:rPr>
                  <a:t> from the two models</a:t>
                </a:r>
              </a:p>
              <a:p>
                <a:pPr>
                  <a:spcAft>
                    <a:spcPts val="600"/>
                  </a:spcAft>
                </a:pPr>
                <a:r>
                  <a:rPr lang="en-US" altLang="zh-CN" sz="2400" kern="0" dirty="0">
                    <a:gradFill>
                      <a:gsLst>
                        <a:gs pos="0">
                          <a:schemeClr val="tx1"/>
                        </a:gs>
                        <a:gs pos="100000">
                          <a:schemeClr val="tx1"/>
                        </a:gs>
                      </a:gsLst>
                      <a:lin ang="0" scaled="0"/>
                    </a:gradFill>
                    <a:latin typeface="Gill Sans Light"/>
                  </a:rPr>
                  <a:t>3. Repeat for 10K draws</a:t>
                </a:r>
              </a:p>
              <a:p>
                <a:pPr>
                  <a:spcAft>
                    <a:spcPts val="600"/>
                  </a:spcAft>
                </a:pPr>
                <a:r>
                  <a:rPr lang="en-US" altLang="zh-CN" sz="2400" kern="0" dirty="0">
                    <a:gradFill>
                      <a:gsLst>
                        <a:gs pos="0">
                          <a:schemeClr val="tx1"/>
                        </a:gs>
                        <a:gs pos="100000">
                          <a:schemeClr val="tx1"/>
                        </a:gs>
                      </a:gsLst>
                      <a:lin ang="0" scaled="0"/>
                    </a:gradFill>
                    <a:latin typeface="Gill Sans Light"/>
                  </a:rPr>
                  <a:t>4. Derive null distribution of summary statistic</a:t>
                </a:r>
              </a:p>
              <a:p>
                <a:pPr>
                  <a:spcAft>
                    <a:spcPts val="600"/>
                  </a:spcAft>
                </a:pPr>
                <a:r>
                  <a:rPr lang="en-US" altLang="zh-CN" sz="2400" kern="0" dirty="0">
                    <a:gradFill>
                      <a:gsLst>
                        <a:gs pos="0">
                          <a:schemeClr val="tx1"/>
                        </a:gs>
                        <a:gs pos="100000">
                          <a:schemeClr val="tx1"/>
                        </a:gs>
                      </a:gsLst>
                      <a:lin ang="0" scaled="0"/>
                    </a:gradFill>
                    <a:latin typeface="Gill Sans Light"/>
                  </a:rPr>
                  <a:t>5. Compute p-value</a:t>
                </a:r>
              </a:p>
              <a:p>
                <a:endParaRPr lang="zh-CN" altLang="en-US" sz="2400" kern="0" dirty="0">
                  <a:gradFill>
                    <a:gsLst>
                      <a:gs pos="0">
                        <a:schemeClr val="tx1"/>
                      </a:gs>
                      <a:gs pos="100000">
                        <a:schemeClr val="tx1"/>
                      </a:gs>
                    </a:gsLst>
                    <a:lin ang="0" scaled="0"/>
                  </a:gradFill>
                  <a:latin typeface="Gill Sans Light"/>
                </a:endParaRPr>
              </a:p>
            </p:txBody>
          </p:sp>
        </mc:Choice>
        <mc:Fallback xmlns="">
          <p:sp>
            <p:nvSpPr>
              <p:cNvPr id="9" name="矩形 8">
                <a:extLst>
                  <a:ext uri="{FF2B5EF4-FFF2-40B4-BE49-F238E27FC236}">
                    <a16:creationId xmlns:a16="http://schemas.microsoft.com/office/drawing/2014/main" id="{052A7160-A55E-462A-8AD3-ADED1A310B15}"/>
                  </a:ext>
                </a:extLst>
              </p:cNvPr>
              <p:cNvSpPr>
                <a:spLocks noRot="1" noChangeAspect="1" noMove="1" noResize="1" noEditPoints="1" noAdjustHandles="1" noChangeArrowheads="1" noChangeShapeType="1" noTextEdit="1"/>
              </p:cNvSpPr>
              <p:nvPr/>
            </p:nvSpPr>
            <p:spPr>
              <a:xfrm>
                <a:off x="459545" y="448218"/>
                <a:ext cx="11416598" cy="3508653"/>
              </a:xfrm>
              <a:prstGeom prst="rect">
                <a:avLst/>
              </a:prstGeom>
              <a:blipFill>
                <a:blip r:embed="rId5"/>
                <a:stretch>
                  <a:fillRect l="-80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D05A3B3-0438-4A7F-A202-B1B516434010}"/>
              </a:ext>
            </a:extLst>
          </p:cNvPr>
          <p:cNvSpPr/>
          <p:nvPr/>
        </p:nvSpPr>
        <p:spPr>
          <a:xfrm>
            <a:off x="459545" y="3617711"/>
            <a:ext cx="11010830" cy="461665"/>
          </a:xfrm>
          <a:prstGeom prst="rect">
            <a:avLst/>
          </a:prstGeom>
        </p:spPr>
        <p:txBody>
          <a:bodyPr wrap="square">
            <a:spAutoFit/>
          </a:bodyPr>
          <a:lstStyle/>
          <a:p>
            <a:r>
              <a:rPr lang="en-US" altLang="zh-CN" sz="2400" kern="0" dirty="0">
                <a:solidFill>
                  <a:srgbClr val="C00000"/>
                </a:solidFill>
                <a:latin typeface="Gill Sans Light"/>
              </a:rPr>
              <a:t>Result: </a:t>
            </a:r>
            <a:r>
              <a:rPr lang="en-US" altLang="zh-CN" sz="2400" kern="0" dirty="0">
                <a:gradFill>
                  <a:gsLst>
                    <a:gs pos="0">
                      <a:schemeClr val="tx1"/>
                    </a:gs>
                    <a:gs pos="100000">
                      <a:schemeClr val="tx1"/>
                    </a:gs>
                  </a:gsLst>
                  <a:lin ang="0" scaled="0"/>
                </a:gradFill>
                <a:latin typeface="Gill Sans Light"/>
              </a:rPr>
              <a:t>The p-value is 0.00467 which is smaller than the significance threshold  = 0.05.</a:t>
            </a:r>
            <a:endParaRPr lang="zh-CN" altLang="en-US" sz="2400" dirty="0"/>
          </a:p>
        </p:txBody>
      </p:sp>
      <p:pic>
        <p:nvPicPr>
          <p:cNvPr id="5" name="图片 4">
            <a:extLst>
              <a:ext uri="{FF2B5EF4-FFF2-40B4-BE49-F238E27FC236}">
                <a16:creationId xmlns:a16="http://schemas.microsoft.com/office/drawing/2014/main" id="{43C5CC82-C0F2-4F2D-A96E-962D60B00F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545" y="4154401"/>
            <a:ext cx="4102998" cy="2703599"/>
          </a:xfrm>
          <a:prstGeom prst="rect">
            <a:avLst/>
          </a:prstGeom>
        </p:spPr>
      </p:pic>
      <p:sp>
        <p:nvSpPr>
          <p:cNvPr id="4" name="矩形 3">
            <a:extLst>
              <a:ext uri="{FF2B5EF4-FFF2-40B4-BE49-F238E27FC236}">
                <a16:creationId xmlns:a16="http://schemas.microsoft.com/office/drawing/2014/main" id="{90C4F53B-2752-43BC-B74D-3B0FD7385AA5}"/>
              </a:ext>
            </a:extLst>
          </p:cNvPr>
          <p:cNvSpPr/>
          <p:nvPr/>
        </p:nvSpPr>
        <p:spPr>
          <a:xfrm>
            <a:off x="4968607" y="4867369"/>
            <a:ext cx="6501768" cy="1200329"/>
          </a:xfrm>
          <a:prstGeom prst="rect">
            <a:avLst/>
          </a:prstGeom>
        </p:spPr>
        <p:txBody>
          <a:bodyPr wrap="square">
            <a:spAutoFit/>
          </a:bodyPr>
          <a:lstStyle/>
          <a:p>
            <a:r>
              <a:rPr lang="en-US" altLang="zh-CN" sz="2400" kern="0" dirty="0">
                <a:gradFill>
                  <a:gsLst>
                    <a:gs pos="0">
                      <a:schemeClr val="tx1"/>
                    </a:gs>
                    <a:gs pos="100000">
                      <a:schemeClr val="tx1"/>
                    </a:gs>
                  </a:gsLst>
                  <a:lin ang="0" scaled="0"/>
                </a:gradFill>
                <a:latin typeface="Gill Sans Light"/>
              </a:rPr>
              <a:t>Our model captures the difference of amyloid progression pattern in </a:t>
            </a:r>
            <a:r>
              <a:rPr lang="en-US" altLang="zh-CN" sz="2400" i="1" kern="0" dirty="0">
                <a:gradFill>
                  <a:gsLst>
                    <a:gs pos="0">
                      <a:schemeClr val="tx1"/>
                    </a:gs>
                    <a:gs pos="100000">
                      <a:schemeClr val="tx1"/>
                    </a:gs>
                  </a:gsLst>
                  <a:lin ang="0" scaled="0"/>
                </a:gradFill>
                <a:latin typeface="Gill Sans Light"/>
              </a:rPr>
              <a:t>APOE</a:t>
            </a:r>
            <a:r>
              <a:rPr lang="en-US" altLang="zh-CN" sz="2400" kern="0" dirty="0">
                <a:gradFill>
                  <a:gsLst>
                    <a:gs pos="0">
                      <a:schemeClr val="tx1"/>
                    </a:gs>
                    <a:gs pos="100000">
                      <a:schemeClr val="tx1"/>
                    </a:gs>
                  </a:gsLst>
                  <a:lin ang="0" scaled="0"/>
                </a:gradFill>
                <a:latin typeface="Gill Sans Light"/>
              </a:rPr>
              <a:t> e4 + and </a:t>
            </a:r>
            <a:r>
              <a:rPr lang="en-US" altLang="zh-CN" sz="2400" i="1" kern="0" dirty="0">
                <a:gradFill>
                  <a:gsLst>
                    <a:gs pos="0">
                      <a:schemeClr val="tx1"/>
                    </a:gs>
                    <a:gs pos="100000">
                      <a:schemeClr val="tx1"/>
                    </a:gs>
                  </a:gsLst>
                  <a:lin ang="0" scaled="0"/>
                </a:gradFill>
                <a:latin typeface="Gill Sans Light"/>
              </a:rPr>
              <a:t>APOE</a:t>
            </a:r>
            <a:r>
              <a:rPr lang="en-US" altLang="zh-CN" sz="2400" kern="0" dirty="0">
                <a:gradFill>
                  <a:gsLst>
                    <a:gs pos="0">
                      <a:schemeClr val="tx1"/>
                    </a:gs>
                    <a:gs pos="100000">
                      <a:schemeClr val="tx1"/>
                    </a:gs>
                  </a:gsLst>
                  <a:lin ang="0" scaled="0"/>
                </a:gradFill>
                <a:latin typeface="Gill Sans Light"/>
              </a:rPr>
              <a:t> e4 - groups</a:t>
            </a:r>
            <a:endParaRPr lang="zh-CN" altLang="en-US" sz="2400" kern="0" dirty="0">
              <a:gradFill>
                <a:gsLst>
                  <a:gs pos="0">
                    <a:schemeClr val="tx1"/>
                  </a:gs>
                  <a:gs pos="100000">
                    <a:schemeClr val="tx1"/>
                  </a:gs>
                </a:gsLst>
                <a:lin ang="0" scaled="0"/>
              </a:gradFill>
              <a:latin typeface="Gill Sans Light"/>
            </a:endParaRPr>
          </a:p>
        </p:txBody>
      </p:sp>
      <p:pic>
        <p:nvPicPr>
          <p:cNvPr id="6" name="音频 5">
            <a:hlinkClick r:id="" action="ppaction://media"/>
            <a:extLst>
              <a:ext uri="{FF2B5EF4-FFF2-40B4-BE49-F238E27FC236}">
                <a16:creationId xmlns:a16="http://schemas.microsoft.com/office/drawing/2014/main" id="{D216154B-A218-41D3-83CF-5E3D8FBFC8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11" name="INVERTIBLE NEURAL NETWORK">
            <a:extLst>
              <a:ext uri="{FF2B5EF4-FFF2-40B4-BE49-F238E27FC236}">
                <a16:creationId xmlns:a16="http://schemas.microsoft.com/office/drawing/2014/main" id="{50418BFA-936D-4339-A7E4-1B3F421EE13C}"/>
              </a:ext>
            </a:extLst>
          </p:cNvPr>
          <p:cNvSpPr txBox="1">
            <a:spLocks/>
          </p:cNvSpPr>
          <p:nvPr/>
        </p:nvSpPr>
        <p:spPr>
          <a:xfrm>
            <a:off x="446484" y="-32743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gradFill>
                  <a:gsLst>
                    <a:gs pos="0">
                      <a:schemeClr val="tx1"/>
                    </a:gs>
                    <a:gs pos="100000">
                      <a:schemeClr val="tx1"/>
                    </a:gs>
                  </a:gsLst>
                  <a:lin ang="0" scaled="0"/>
                </a:gradFill>
              </a:rPr>
              <a:t>GROUP DIFFERENCE ANALYSIS: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 vs. </a:t>
            </a:r>
            <a:r>
              <a:rPr lang="en-US" altLang="zh-CN" sz="3200" i="1" kern="0" dirty="0">
                <a:gradFill>
                  <a:gsLst>
                    <a:gs pos="0">
                      <a:schemeClr val="tx1"/>
                    </a:gs>
                    <a:gs pos="100000">
                      <a:schemeClr val="tx1"/>
                    </a:gs>
                  </a:gsLst>
                  <a:lin ang="0" scaled="0"/>
                </a:gradFill>
              </a:rPr>
              <a:t>APOE</a:t>
            </a:r>
            <a:r>
              <a:rPr lang="en-US" altLang="zh-CN" sz="3200" kern="0" dirty="0">
                <a:gradFill>
                  <a:gsLst>
                    <a:gs pos="0">
                      <a:schemeClr val="tx1"/>
                    </a:gs>
                    <a:gs pos="100000">
                      <a:schemeClr val="tx1"/>
                    </a:gs>
                  </a:gsLst>
                  <a:lin ang="0" scaled="0"/>
                </a:gradFill>
              </a:rPr>
              <a:t> e4 -</a:t>
            </a:r>
            <a:endParaRPr lang="en-US" sz="3200" kern="0" dirty="0">
              <a:gradFill>
                <a:gsLst>
                  <a:gs pos="0">
                    <a:schemeClr val="tx1"/>
                  </a:gs>
                  <a:gs pos="100000">
                    <a:schemeClr val="tx1"/>
                  </a:gs>
                </a:gsLst>
                <a:lin ang="0" scaled="0"/>
              </a:gradFill>
            </a:endParaRPr>
          </a:p>
        </p:txBody>
      </p:sp>
    </p:spTree>
    <p:extLst>
      <p:ext uri="{BB962C8B-B14F-4D97-AF65-F5344CB8AC3E}">
        <p14:creationId xmlns:p14="http://schemas.microsoft.com/office/powerpoint/2010/main" val="3320596061"/>
      </p:ext>
    </p:extLst>
  </p:cSld>
  <p:clrMapOvr>
    <a:masterClrMapping/>
  </p:clrMapOvr>
  <p:transition spd="med" advTm="203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B2E4182-95BC-4D02-B733-8AB0F0404229}"/>
              </a:ext>
            </a:extLst>
          </p:cNvPr>
          <p:cNvSpPr/>
          <p:nvPr/>
        </p:nvSpPr>
        <p:spPr>
          <a:xfrm>
            <a:off x="543279" y="1490008"/>
            <a:ext cx="11366695" cy="1200329"/>
          </a:xfrm>
          <a:prstGeom prst="rect">
            <a:avLst/>
          </a:prstGeom>
        </p:spPr>
        <p:txBody>
          <a:bodyPr wrap="square">
            <a:spAutoFit/>
          </a:bodyPr>
          <a:lstStyle/>
          <a:p>
            <a:pPr marL="457200" indent="-457200">
              <a:buAutoNum type="arabicPeriod"/>
            </a:pPr>
            <a:r>
              <a:rPr lang="en-US" altLang="zh-CN" sz="2400" kern="0" dirty="0">
                <a:latin typeface="Gill Sans Light"/>
              </a:rPr>
              <a:t>Our model successfully predicts individual-level amyloid burden at future time points in preclinical Alzheimer’s disease (AD) using both the individual amyloid scan as well as structural brain connectivity.</a:t>
            </a:r>
          </a:p>
        </p:txBody>
      </p:sp>
      <p:sp>
        <p:nvSpPr>
          <p:cNvPr id="3" name="INVERTIBLE NEURAL NETWORK">
            <a:extLst>
              <a:ext uri="{FF2B5EF4-FFF2-40B4-BE49-F238E27FC236}">
                <a16:creationId xmlns:a16="http://schemas.microsoft.com/office/drawing/2014/main" id="{2B29AB3E-77DB-4FF9-9F75-62A8F5D1B687}"/>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solidFill>
                  <a:schemeClr val="tx1"/>
                </a:solidFill>
              </a:rPr>
              <a:t>CONCLUSION &amp; FUTURE WORK</a:t>
            </a:r>
          </a:p>
        </p:txBody>
      </p:sp>
      <p:pic>
        <p:nvPicPr>
          <p:cNvPr id="4" name="音频 3">
            <a:hlinkClick r:id="" action="ppaction://media"/>
            <a:extLst>
              <a:ext uri="{FF2B5EF4-FFF2-40B4-BE49-F238E27FC236}">
                <a16:creationId xmlns:a16="http://schemas.microsoft.com/office/drawing/2014/main" id="{D7B76C54-EBB3-413F-8E68-44C91A049E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55749734"/>
      </p:ext>
    </p:extLst>
  </p:cSld>
  <p:clrMapOvr>
    <a:masterClrMapping/>
  </p:clrMapOvr>
  <p:transition spd="med" advTm="195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B2E4182-95BC-4D02-B733-8AB0F0404229}"/>
              </a:ext>
            </a:extLst>
          </p:cNvPr>
          <p:cNvSpPr/>
          <p:nvPr/>
        </p:nvSpPr>
        <p:spPr>
          <a:xfrm>
            <a:off x="543279" y="1490008"/>
            <a:ext cx="11366695" cy="3785652"/>
          </a:xfrm>
          <a:prstGeom prst="rect">
            <a:avLst/>
          </a:prstGeom>
        </p:spPr>
        <p:txBody>
          <a:bodyPr wrap="square">
            <a:spAutoFit/>
          </a:bodyPr>
          <a:lstStyle/>
          <a:p>
            <a:pPr marL="457200" indent="-457200">
              <a:buAutoNum type="arabicPeriod"/>
            </a:pPr>
            <a:r>
              <a:rPr lang="en-US" altLang="zh-CN" sz="2400" kern="0" dirty="0">
                <a:latin typeface="Gill Sans Light"/>
              </a:rPr>
              <a:t>Our model successfully predicts individual-level amyloid burden at future time points in preclinical Alzheimer’s disease (AD) using both the individual amyloid scan as well as structural brain connectivity.</a:t>
            </a:r>
          </a:p>
          <a:p>
            <a:pPr marL="457200" indent="-457200">
              <a:buAutoNum type="arabicPeriod"/>
            </a:pPr>
            <a:endParaRPr lang="en-US" altLang="zh-CN" sz="2400" kern="0" dirty="0">
              <a:latin typeface="Gill Sans Light"/>
            </a:endParaRPr>
          </a:p>
          <a:p>
            <a:pPr marL="457200" indent="-457200">
              <a:buAutoNum type="arabicPeriod"/>
            </a:pPr>
            <a:r>
              <a:rPr lang="en-US" altLang="zh-CN" sz="2400" kern="0" dirty="0">
                <a:latin typeface="Gill Sans Light"/>
              </a:rPr>
              <a:t>Recent studies have shown that the early amyloid accumulation patterns may be a strong</a:t>
            </a:r>
          </a:p>
          <a:p>
            <a:r>
              <a:rPr lang="en-US" altLang="zh-CN" sz="2400" kern="0" dirty="0">
                <a:latin typeface="Gill Sans Light"/>
              </a:rPr>
              <a:t>      indicator of AD-related cognitive decline. </a:t>
            </a:r>
          </a:p>
          <a:p>
            <a:endParaRPr lang="en-US" altLang="zh-CN" sz="2400" kern="0" dirty="0">
              <a:latin typeface="Gill Sans Light"/>
            </a:endParaRPr>
          </a:p>
          <a:p>
            <a:r>
              <a:rPr lang="en-US" altLang="zh-CN" sz="2400" kern="0" dirty="0">
                <a:latin typeface="Gill Sans Light"/>
              </a:rPr>
              <a:t>     Our model could serve as a way to estimate the early amyloid accumulation trajectory in</a:t>
            </a:r>
          </a:p>
          <a:p>
            <a:r>
              <a:rPr lang="en-US" altLang="zh-CN" sz="2400" kern="0" dirty="0">
                <a:latin typeface="Gill Sans Light"/>
              </a:rPr>
              <a:t>the unobserved past (e.g., t &lt; 1) by “reversing” the direction of the prediction process (sign change of f(L)) and estimating the start time of amyloid accumulation.</a:t>
            </a:r>
            <a:endParaRPr lang="zh-CN" altLang="en-US" sz="2400" kern="0" dirty="0">
              <a:latin typeface="Gill Sans Light"/>
            </a:endParaRPr>
          </a:p>
        </p:txBody>
      </p:sp>
      <p:sp>
        <p:nvSpPr>
          <p:cNvPr id="3" name="INVERTIBLE NEURAL NETWORK">
            <a:extLst>
              <a:ext uri="{FF2B5EF4-FFF2-40B4-BE49-F238E27FC236}">
                <a16:creationId xmlns:a16="http://schemas.microsoft.com/office/drawing/2014/main" id="{2B29AB3E-77DB-4FF9-9F75-62A8F5D1B687}"/>
              </a:ext>
            </a:extLst>
          </p:cNvPr>
          <p:cNvSpPr txBox="1">
            <a:spLocks/>
          </p:cNvSpPr>
          <p:nvPr/>
        </p:nvSpPr>
        <p:spPr>
          <a:xfrm>
            <a:off x="577112" y="66861"/>
            <a:ext cx="11299031"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62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r>
              <a:rPr lang="en-US" altLang="zh-CN" sz="3200" kern="0" dirty="0">
                <a:solidFill>
                  <a:schemeClr val="tx1"/>
                </a:solidFill>
              </a:rPr>
              <a:t>CONCLUSION &amp; FUTURE WORK</a:t>
            </a:r>
          </a:p>
        </p:txBody>
      </p:sp>
      <p:pic>
        <p:nvPicPr>
          <p:cNvPr id="12" name="音频 11">
            <a:hlinkClick r:id="" action="ppaction://media"/>
            <a:extLst>
              <a:ext uri="{FF2B5EF4-FFF2-40B4-BE49-F238E27FC236}">
                <a16:creationId xmlns:a16="http://schemas.microsoft.com/office/drawing/2014/main" id="{0EDCD78E-F959-4686-91C4-C12F5CD390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22505341"/>
      </p:ext>
    </p:extLst>
  </p:cSld>
  <p:clrMapOvr>
    <a:masterClrMapping/>
  </p:clrMapOvr>
  <p:transition spd="med" advTm="269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DITIONAL GENERATION OF LONGITUDINAL SAMPLES">
            <a:extLst>
              <a:ext uri="{FF2B5EF4-FFF2-40B4-BE49-F238E27FC236}">
                <a16:creationId xmlns:a16="http://schemas.microsoft.com/office/drawing/2014/main" id="{22BCF5B3-2489-48AB-818F-47200F98E8BF}"/>
              </a:ext>
            </a:extLst>
          </p:cNvPr>
          <p:cNvSpPr txBox="1">
            <a:spLocks/>
          </p:cNvSpPr>
          <p:nvPr/>
        </p:nvSpPr>
        <p:spPr>
          <a:xfrm>
            <a:off x="116612" y="5867711"/>
            <a:ext cx="6240087" cy="1171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484886" rtl="0" latinLnBrk="0">
              <a:lnSpc>
                <a:spcPct val="100000"/>
              </a:lnSpc>
              <a:spcBef>
                <a:spcPts val="0"/>
              </a:spcBef>
              <a:spcAft>
                <a:spcPts val="0"/>
              </a:spcAft>
              <a:buClrTx/>
              <a:buSzTx/>
              <a:buFontTx/>
              <a:buNone/>
              <a:tabLst/>
              <a:defRPr sz="6640" b="0" i="0" u="none" strike="noStrike" cap="none" spc="0" baseline="0">
                <a:ln>
                  <a:noFill/>
                </a:ln>
                <a:solidFill>
                  <a:srgbClr val="FFFFFF"/>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hangingPunct="1"/>
            <a:endParaRPr lang="en-US" sz="2400" dirty="0">
              <a:solidFill>
                <a:schemeClr val="tx1"/>
              </a:solidFill>
            </a:endParaRPr>
          </a:p>
          <a:p>
            <a:pPr algn="l"/>
            <a:r>
              <a:rPr lang="en-US" sz="2800" dirty="0" err="1">
                <a:solidFill>
                  <a:schemeClr val="tx1"/>
                </a:solidFill>
              </a:rPr>
              <a:t>Github</a:t>
            </a:r>
            <a:r>
              <a:rPr lang="en-US" sz="2800" dirty="0">
                <a:solidFill>
                  <a:schemeClr val="tx1"/>
                </a:solidFill>
              </a:rPr>
              <a:t>: https://github.com/vsingh-group/ISBI</a:t>
            </a:r>
          </a:p>
        </p:txBody>
      </p:sp>
      <p:sp>
        <p:nvSpPr>
          <p:cNvPr id="2" name="矩形 1">
            <a:extLst>
              <a:ext uri="{FF2B5EF4-FFF2-40B4-BE49-F238E27FC236}">
                <a16:creationId xmlns:a16="http://schemas.microsoft.com/office/drawing/2014/main" id="{CF91622F-DAEF-4C4F-A7E7-E87A9A0B8AFF}"/>
              </a:ext>
            </a:extLst>
          </p:cNvPr>
          <p:cNvSpPr/>
          <p:nvPr/>
        </p:nvSpPr>
        <p:spPr>
          <a:xfrm>
            <a:off x="448150" y="1707709"/>
            <a:ext cx="11366500" cy="1081963"/>
          </a:xfrm>
          <a:prstGeom prst="rect">
            <a:avLst/>
          </a:prstGeom>
        </p:spPr>
        <p:txBody>
          <a:bodyPr wrap="square">
            <a:spAutoFit/>
          </a:bodyPr>
          <a:lstStyle/>
          <a:p>
            <a:pPr defTabSz="361460">
              <a:lnSpc>
                <a:spcPct val="140000"/>
              </a:lnSpc>
              <a:spcAft>
                <a:spcPts val="3000"/>
              </a:spcAft>
              <a:defRPr sz="3256">
                <a:latin typeface="Gill Sans Light"/>
                <a:ea typeface="Gill Sans Light"/>
                <a:cs typeface="Gill Sans Light"/>
                <a:sym typeface="Gill Sans Light"/>
              </a:defRPr>
            </a:pPr>
            <a:r>
              <a:rPr lang="en-US" altLang="zh-CN" sz="2400" dirty="0">
                <a:latin typeface="Gill Sans Light"/>
                <a:sym typeface="Gill Sans Light"/>
              </a:rPr>
              <a:t>Wei Hao		Nicholas M. Vogt	</a:t>
            </a:r>
            <a:r>
              <a:rPr lang="en-US" altLang="zh-CN" sz="2400" dirty="0">
                <a:latin typeface="Gill Sans Light"/>
                <a:ea typeface="Gill Sans Light"/>
                <a:cs typeface="Gill Sans Light"/>
                <a:sym typeface="Gill Sans Light"/>
              </a:rPr>
              <a:t>	</a:t>
            </a:r>
            <a:r>
              <a:rPr lang="en-US" altLang="zh-CN" sz="2400" dirty="0" err="1">
                <a:latin typeface="Gill Sans Light"/>
                <a:ea typeface="Gill Sans Light"/>
                <a:cs typeface="Gill Sans Light"/>
                <a:sym typeface="Gill Sans Light"/>
              </a:rPr>
              <a:t>Zihang</a:t>
            </a:r>
            <a:r>
              <a:rPr lang="en-US" altLang="zh-CN" sz="2400" dirty="0">
                <a:latin typeface="Gill Sans Light"/>
                <a:ea typeface="Gill Sans Light"/>
                <a:cs typeface="Gill Sans Light"/>
                <a:sym typeface="Gill Sans Light"/>
              </a:rPr>
              <a:t> Meng		</a:t>
            </a:r>
            <a:r>
              <a:rPr lang="en-US" altLang="zh-CN" sz="2400" dirty="0" err="1">
                <a:latin typeface="Gill Sans Light"/>
                <a:ea typeface="Gill Sans Light"/>
                <a:cs typeface="Gill Sans Light"/>
                <a:sym typeface="Gill Sans Light"/>
              </a:rPr>
              <a:t>Seong</a:t>
            </a:r>
            <a:r>
              <a:rPr lang="en-US" altLang="zh-CN" sz="2400" dirty="0">
                <a:latin typeface="Gill Sans Light"/>
                <a:ea typeface="Gill Sans Light"/>
                <a:cs typeface="Gill Sans Light"/>
                <a:sym typeface="Gill Sans Light"/>
              </a:rPr>
              <a:t> Jae Hwang	   Rebecca L. </a:t>
            </a:r>
            <a:r>
              <a:rPr lang="en-US" altLang="zh-CN" sz="2400" dirty="0" err="1">
                <a:latin typeface="Gill Sans Light"/>
                <a:ea typeface="Gill Sans Light"/>
                <a:cs typeface="Gill Sans Light"/>
                <a:sym typeface="Gill Sans Light"/>
              </a:rPr>
              <a:t>Koscik</a:t>
            </a:r>
            <a:r>
              <a:rPr lang="en-US" altLang="zh-CN" sz="2400" dirty="0">
                <a:latin typeface="Gill Sans Light"/>
                <a:ea typeface="Gill Sans Light"/>
                <a:cs typeface="Gill Sans Light"/>
                <a:sym typeface="Gill Sans Light"/>
              </a:rPr>
              <a:t> Sterling C. Johnson		Barbara B. </a:t>
            </a:r>
            <a:r>
              <a:rPr lang="en-US" altLang="zh-CN" sz="2400" dirty="0" err="1">
                <a:latin typeface="Gill Sans Light"/>
                <a:ea typeface="Gill Sans Light"/>
                <a:cs typeface="Gill Sans Light"/>
                <a:sym typeface="Gill Sans Light"/>
              </a:rPr>
              <a:t>Bendlin</a:t>
            </a:r>
            <a:r>
              <a:rPr lang="en-US" altLang="zh-CN" sz="2400" dirty="0">
                <a:latin typeface="Gill Sans Light"/>
                <a:ea typeface="Gill Sans Light"/>
                <a:cs typeface="Gill Sans Light"/>
                <a:sym typeface="Gill Sans Light"/>
              </a:rPr>
              <a:t>   Vikas Singh</a:t>
            </a:r>
          </a:p>
        </p:txBody>
      </p:sp>
      <p:sp>
        <p:nvSpPr>
          <p:cNvPr id="4" name="矩形 3">
            <a:extLst>
              <a:ext uri="{FF2B5EF4-FFF2-40B4-BE49-F238E27FC236}">
                <a16:creationId xmlns:a16="http://schemas.microsoft.com/office/drawing/2014/main" id="{6A55FAEF-FEF3-4C4B-81FA-B5AA4A84A0E3}"/>
              </a:ext>
            </a:extLst>
          </p:cNvPr>
          <p:cNvSpPr/>
          <p:nvPr/>
        </p:nvSpPr>
        <p:spPr>
          <a:xfrm>
            <a:off x="1073638" y="3343789"/>
            <a:ext cx="10292862" cy="1200329"/>
          </a:xfrm>
          <a:prstGeom prst="rect">
            <a:avLst/>
          </a:prstGeom>
        </p:spPr>
        <p:txBody>
          <a:bodyPr wrap="square">
            <a:spAutoFit/>
          </a:bodyPr>
          <a:lstStyle/>
          <a:p>
            <a:r>
              <a:rPr lang="en-US" altLang="zh-CN" sz="2400" dirty="0">
                <a:solidFill>
                  <a:srgbClr val="FF0000"/>
                </a:solidFill>
                <a:latin typeface="Gill Sans Light"/>
              </a:rPr>
              <a:t>Acknowledgments</a:t>
            </a:r>
            <a:r>
              <a:rPr lang="en-US" altLang="zh-CN" sz="2400" dirty="0">
                <a:latin typeface="Gill Sans Light"/>
              </a:rPr>
              <a:t>. This project was supported in part by RF1 AG059312, R01 AG037639, R01 AG027161, R01 AG021155, P50 AG033514, UW CPCP (U54AI117924) and NSF CAREER award RI 1252725.</a:t>
            </a:r>
            <a:endParaRPr lang="zh-CN" altLang="en-US" sz="2400" dirty="0">
              <a:latin typeface="Gill Sans Light"/>
            </a:endParaRPr>
          </a:p>
        </p:txBody>
      </p:sp>
      <p:pic>
        <p:nvPicPr>
          <p:cNvPr id="7" name="Picture 2">
            <a:extLst>
              <a:ext uri="{FF2B5EF4-FFF2-40B4-BE49-F238E27FC236}">
                <a16:creationId xmlns:a16="http://schemas.microsoft.com/office/drawing/2014/main" id="{9442EF0D-972A-4A6D-ABA3-71F807DD4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726" y="5098235"/>
            <a:ext cx="1444476" cy="144447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C15A006-AA26-45B7-9CFB-8E9BE3FC5878}"/>
              </a:ext>
            </a:extLst>
          </p:cNvPr>
          <p:cNvSpPr/>
          <p:nvPr/>
        </p:nvSpPr>
        <p:spPr>
          <a:xfrm>
            <a:off x="1782960" y="522297"/>
            <a:ext cx="8626079" cy="584775"/>
          </a:xfrm>
          <a:prstGeom prst="rect">
            <a:avLst/>
          </a:prstGeom>
        </p:spPr>
        <p:txBody>
          <a:bodyPr wrap="none">
            <a:spAutoFit/>
          </a:bodyPr>
          <a:lstStyle/>
          <a:p>
            <a:pPr algn="ctr" defTabSz="410751"/>
            <a:r>
              <a:rPr lang="en-US" altLang="zh-CN" sz="3200" kern="0" dirty="0">
                <a:latin typeface="Gill Sans Light"/>
                <a:sym typeface="Gill Sans Light"/>
              </a:rPr>
              <a:t>COLLABORATORS AND ACKNOWLEDGMENTS</a:t>
            </a:r>
          </a:p>
        </p:txBody>
      </p:sp>
      <p:pic>
        <p:nvPicPr>
          <p:cNvPr id="1030" name="Picture 6">
            <a:extLst>
              <a:ext uri="{FF2B5EF4-FFF2-40B4-BE49-F238E27FC236}">
                <a16:creationId xmlns:a16="http://schemas.microsoft.com/office/drawing/2014/main" id="{C49DBAB8-A132-4BA3-896A-31E6D7D74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2188" y="5034273"/>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E54B6AC-53DB-48CF-BD2B-305CDC83FAAD}"/>
              </a:ext>
            </a:extLst>
          </p:cNvPr>
          <p:cNvPicPr>
            <a:picLocks noChangeAspect="1"/>
          </p:cNvPicPr>
          <p:nvPr/>
        </p:nvPicPr>
        <p:blipFill>
          <a:blip r:embed="rId7"/>
          <a:stretch>
            <a:fillRect/>
          </a:stretch>
        </p:blipFill>
        <p:spPr>
          <a:xfrm>
            <a:off x="215900" y="5150291"/>
            <a:ext cx="1289538" cy="1328974"/>
          </a:xfrm>
          <a:prstGeom prst="rect">
            <a:avLst/>
          </a:prstGeom>
        </p:spPr>
      </p:pic>
      <p:pic>
        <p:nvPicPr>
          <p:cNvPr id="14" name="音频 13">
            <a:hlinkClick r:id="" action="ppaction://media"/>
            <a:extLst>
              <a:ext uri="{FF2B5EF4-FFF2-40B4-BE49-F238E27FC236}">
                <a16:creationId xmlns:a16="http://schemas.microsoft.com/office/drawing/2014/main" id="{BEC0232A-9ADE-4753-B211-3F41089BD6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p:transition spd="med" advTm="88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AF3357-3D89-40AD-863E-291B7C96477C}"/>
              </a:ext>
            </a:extLst>
          </p:cNvPr>
          <p:cNvGrpSpPr/>
          <p:nvPr/>
        </p:nvGrpSpPr>
        <p:grpSpPr>
          <a:xfrm>
            <a:off x="1415399" y="1992753"/>
            <a:ext cx="8648341" cy="3499976"/>
            <a:chOff x="434210" y="2398264"/>
            <a:chExt cx="6297410" cy="2657326"/>
          </a:xfrm>
        </p:grpSpPr>
        <p:grpSp>
          <p:nvGrpSpPr>
            <p:cNvPr id="2" name="Group 1">
              <a:extLst>
                <a:ext uri="{FF2B5EF4-FFF2-40B4-BE49-F238E27FC236}">
                  <a16:creationId xmlns:a16="http://schemas.microsoft.com/office/drawing/2014/main" id="{7000D638-9BF8-46D1-9AE8-D150F5FF30EA}"/>
                </a:ext>
              </a:extLst>
            </p:cNvPr>
            <p:cNvGrpSpPr/>
            <p:nvPr/>
          </p:nvGrpSpPr>
          <p:grpSpPr>
            <a:xfrm>
              <a:off x="434210" y="2398264"/>
              <a:ext cx="3086928" cy="2657326"/>
              <a:chOff x="1060863" y="1413158"/>
              <a:chExt cx="4390296" cy="3779307"/>
            </a:xfrm>
          </p:grpSpPr>
          <p:grpSp>
            <p:nvGrpSpPr>
              <p:cNvPr id="47" name="Group 46">
                <a:extLst>
                  <a:ext uri="{FF2B5EF4-FFF2-40B4-BE49-F238E27FC236}">
                    <a16:creationId xmlns:a16="http://schemas.microsoft.com/office/drawing/2014/main" id="{901EEC0F-AD57-4D5C-8BBB-DDFF2E0D155D}"/>
                  </a:ext>
                </a:extLst>
              </p:cNvPr>
              <p:cNvGrpSpPr/>
              <p:nvPr/>
            </p:nvGrpSpPr>
            <p:grpSpPr>
              <a:xfrm>
                <a:off x="1060863" y="2082684"/>
                <a:ext cx="2861716" cy="3109781"/>
                <a:chOff x="7378320" y="2082684"/>
                <a:chExt cx="2861716" cy="3109781"/>
              </a:xfrm>
            </p:grpSpPr>
            <p:pic>
              <p:nvPicPr>
                <p:cNvPr id="42" name="Picture 41">
                  <a:extLst>
                    <a:ext uri="{FF2B5EF4-FFF2-40B4-BE49-F238E27FC236}">
                      <a16:creationId xmlns:a16="http://schemas.microsoft.com/office/drawing/2014/main" id="{FA995E18-10C5-45D5-85FD-F53B748979AC}"/>
                    </a:ext>
                  </a:extLst>
                </p:cNvPr>
                <p:cNvPicPr>
                  <a:picLocks noChangeAspect="1"/>
                </p:cNvPicPr>
                <p:nvPr/>
              </p:nvPicPr>
              <p:blipFill rotWithShape="1">
                <a:blip r:embed="rId5">
                  <a:extLst>
                    <a:ext uri="{28A0092B-C50C-407E-A947-70E740481C1C}">
                      <a14:useLocalDpi xmlns:a14="http://schemas.microsoft.com/office/drawing/2010/main" val="0"/>
                    </a:ext>
                  </a:extLst>
                </a:blip>
                <a:srcRect l="2025" t="15996" r="51467" b="4144"/>
                <a:stretch/>
              </p:blipFill>
              <p:spPr>
                <a:xfrm>
                  <a:off x="7378320" y="2082684"/>
                  <a:ext cx="1948750" cy="1592816"/>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45" name="Cognition">
                  <a:extLst>
                    <a:ext uri="{FF2B5EF4-FFF2-40B4-BE49-F238E27FC236}">
                      <a16:creationId xmlns:a16="http://schemas.microsoft.com/office/drawing/2014/main" id="{D0DCB649-4B11-441B-97C3-CD055D1D8912}"/>
                    </a:ext>
                  </a:extLst>
                </p:cNvPr>
                <p:cNvSpPr txBox="1"/>
                <p:nvPr/>
              </p:nvSpPr>
              <p:spPr>
                <a:xfrm>
                  <a:off x="8191487" y="4715764"/>
                  <a:ext cx="2048549" cy="476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000" b="0">
                      <a:latin typeface="Gill Sans Light"/>
                      <a:ea typeface="Gill Sans Light"/>
                      <a:cs typeface="Gill Sans Light"/>
                      <a:sym typeface="Gill Sans Light"/>
                    </a:defRPr>
                  </a:lvl1pPr>
                </a:lstStyle>
                <a:p>
                  <a:r>
                    <a:rPr lang="en-US" sz="2400" dirty="0">
                      <a:gradFill>
                        <a:gsLst>
                          <a:gs pos="0">
                            <a:schemeClr val="tx1"/>
                          </a:gs>
                          <a:gs pos="100000">
                            <a:schemeClr val="tx1"/>
                          </a:gs>
                        </a:gsLst>
                        <a:lin ang="5400000" scaled="1"/>
                      </a:gradFill>
                    </a:rPr>
                    <a:t>PiB PET imaging</a:t>
                  </a:r>
                  <a:endParaRPr sz="2400" dirty="0">
                    <a:gradFill>
                      <a:gsLst>
                        <a:gs pos="0">
                          <a:schemeClr val="tx1"/>
                        </a:gs>
                        <a:gs pos="100000">
                          <a:schemeClr val="tx1"/>
                        </a:gs>
                      </a:gsLst>
                      <a:lin ang="5400000" scaled="1"/>
                    </a:gradFill>
                  </a:endParaRPr>
                </a:p>
              </p:txBody>
            </p:sp>
          </p:grpSp>
          <p:pic>
            <p:nvPicPr>
              <p:cNvPr id="36" name="pet3.png" descr="pet3.png">
                <a:extLst>
                  <a:ext uri="{FF2B5EF4-FFF2-40B4-BE49-F238E27FC236}">
                    <a16:creationId xmlns:a16="http://schemas.microsoft.com/office/drawing/2014/main" id="{12DF1C99-0568-2E48-B32A-1A472279A7B6}"/>
                  </a:ext>
                </a:extLst>
              </p:cNvPr>
              <p:cNvPicPr>
                <a:picLocks noChangeAspect="1"/>
              </p:cNvPicPr>
              <p:nvPr/>
            </p:nvPicPr>
            <p:blipFill>
              <a:blip r:embed="rId6"/>
              <a:stretch>
                <a:fillRect/>
              </a:stretch>
            </p:blipFill>
            <p:spPr>
              <a:xfrm>
                <a:off x="3310061" y="1413158"/>
                <a:ext cx="2141098" cy="2700703"/>
              </a:xfrm>
              <a:prstGeom prst="rect">
                <a:avLst/>
              </a:prstGeom>
              <a:ln w="25400">
                <a:solidFill>
                  <a:srgbClr val="F3F7F5"/>
                </a:solidFill>
                <a:miter lim="400000"/>
              </a:ln>
              <a:effectLst>
                <a:outerShdw blurRad="50800" dist="25400" dir="3600000" rotWithShape="0">
                  <a:srgbClr val="000000">
                    <a:alpha val="70000"/>
                  </a:srgbClr>
                </a:outerShdw>
              </a:effectLst>
            </p:spPr>
          </p:pic>
        </p:grpSp>
        <p:pic>
          <p:nvPicPr>
            <p:cNvPr id="18" name="Picture 26">
              <a:extLst>
                <a:ext uri="{FF2B5EF4-FFF2-40B4-BE49-F238E27FC236}">
                  <a16:creationId xmlns:a16="http://schemas.microsoft.com/office/drawing/2014/main" id="{715D3D3C-6034-4F57-A076-AFED36D609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868" y="2398264"/>
              <a:ext cx="1625752" cy="2061472"/>
            </a:xfrm>
            <a:prstGeom prst="rect">
              <a:avLst/>
            </a:prstGeom>
          </p:spPr>
        </p:pic>
        <p:sp>
          <p:nvSpPr>
            <p:cNvPr id="19" name="箭头: 右 18">
              <a:extLst>
                <a:ext uri="{FF2B5EF4-FFF2-40B4-BE49-F238E27FC236}">
                  <a16:creationId xmlns:a16="http://schemas.microsoft.com/office/drawing/2014/main" id="{F5C0E657-B8A5-42D0-AED6-6268FAABF335}"/>
                </a:ext>
              </a:extLst>
            </p:cNvPr>
            <p:cNvSpPr/>
            <p:nvPr/>
          </p:nvSpPr>
          <p:spPr>
            <a:xfrm>
              <a:off x="3780044" y="3227537"/>
              <a:ext cx="1066917" cy="402925"/>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pic>
        <p:nvPicPr>
          <p:cNvPr id="38" name="图片 37">
            <a:extLst>
              <a:ext uri="{FF2B5EF4-FFF2-40B4-BE49-F238E27FC236}">
                <a16:creationId xmlns:a16="http://schemas.microsoft.com/office/drawing/2014/main" id="{AB313A36-67C5-41A2-98C2-67B69A913CA2}"/>
              </a:ext>
            </a:extLst>
          </p:cNvPr>
          <p:cNvPicPr>
            <a:picLocks noChangeAspect="1"/>
          </p:cNvPicPr>
          <p:nvPr/>
        </p:nvPicPr>
        <p:blipFill>
          <a:blip r:embed="rId8"/>
          <a:stretch>
            <a:fillRect/>
          </a:stretch>
        </p:blipFill>
        <p:spPr>
          <a:xfrm>
            <a:off x="7831065" y="1951917"/>
            <a:ext cx="2232673" cy="2796843"/>
          </a:xfrm>
          <a:prstGeom prst="rect">
            <a:avLst/>
          </a:prstGeom>
        </p:spPr>
      </p:pic>
      <mc:AlternateContent xmlns:mc="http://schemas.openxmlformats.org/markup-compatibility/2006" xmlns:a14="http://schemas.microsoft.com/office/drawing/2010/main">
        <mc:Choice Requires="a14">
          <p:sp>
            <p:nvSpPr>
              <p:cNvPr id="15" name="OBJECTS">
                <a:extLst>
                  <a:ext uri="{FF2B5EF4-FFF2-40B4-BE49-F238E27FC236}">
                    <a16:creationId xmlns:a16="http://schemas.microsoft.com/office/drawing/2014/main" id="{5F46777C-DD86-4D6D-9A9A-D856B203E0A2}"/>
                  </a:ext>
                </a:extLst>
              </p:cNvPr>
              <p:cNvSpPr txBox="1"/>
              <p:nvPr/>
            </p:nvSpPr>
            <p:spPr>
              <a:xfrm>
                <a:off x="5895466" y="4985839"/>
                <a:ext cx="6103870" cy="81079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5719" tIns="35719" rIns="35719" bIns="35719" anchor="ctr">
                <a:spAutoFit/>
              </a:bodyPr>
              <a:lstStyle>
                <a:lvl1pPr>
                  <a:defRPr sz="3000" b="0">
                    <a:latin typeface="Gill Sans Light"/>
                    <a:ea typeface="Gill Sans Light"/>
                    <a:cs typeface="Gill Sans Light"/>
                    <a:sym typeface="Gill Sans Light"/>
                  </a:defRPr>
                </a:lvl1pPr>
              </a:lstStyle>
              <a:p>
                <a:pPr algn="ctr"/>
                <a:r>
                  <a:rPr lang="en-US" sz="2400" dirty="0">
                    <a:gradFill>
                      <a:gsLst>
                        <a:gs pos="0">
                          <a:schemeClr val="tx1"/>
                        </a:gs>
                        <a:gs pos="100000">
                          <a:schemeClr val="tx1"/>
                        </a:gs>
                      </a:gsLst>
                      <a:lin ang="5400000" scaled="1"/>
                    </a:gradFill>
                  </a:rPr>
                  <a:t>Regions of Interest</a:t>
                </a:r>
              </a:p>
              <a:p>
                <a:r>
                  <a:rPr lang="en-US" sz="2400" dirty="0">
                    <a:gradFill>
                      <a:gsLst>
                        <a:gs pos="0">
                          <a:schemeClr val="tx1"/>
                        </a:gs>
                        <a:gs pos="100000">
                          <a:schemeClr val="tx1"/>
                        </a:gs>
                      </a:gsLst>
                      <a:lin ang="5400000" scaled="1"/>
                    </a:gradFill>
                  </a:rPr>
                  <a:t>16 Regions (</a:t>
                </a:r>
                <a:r>
                  <a:rPr lang="en-US" altLang="zh-CN" sz="2400" dirty="0">
                    <a:gradFill>
                      <a:gsLst>
                        <a:gs pos="0">
                          <a:schemeClr val="tx1"/>
                        </a:gs>
                        <a:gs pos="100000">
                          <a:schemeClr val="tx1"/>
                        </a:gs>
                      </a:gsLst>
                      <a:lin ang="5400000" scaled="1"/>
                    </a:gradFill>
                  </a:rPr>
                  <a:t>8 bilateral regions </a:t>
                </a:r>
                <a:r>
                  <a:rPr lang="en-US" sz="2400" dirty="0">
                    <a:gradFill>
                      <a:gsLst>
                        <a:gs pos="0">
                          <a:schemeClr val="tx1"/>
                        </a:gs>
                        <a:gs pos="100000">
                          <a:schemeClr val="tx1"/>
                        </a:gs>
                      </a:gsLst>
                      <a:lin ang="5400000" scaled="1"/>
                    </a:gradFill>
                  </a:rPr>
                  <a:t>) </a:t>
                </a:r>
                <a14:m>
                  <m:oMath xmlns:m="http://schemas.openxmlformats.org/officeDocument/2006/math">
                    <m:r>
                      <a:rPr lang="en-US" sz="2400">
                        <a:gradFill>
                          <a:gsLst>
                            <a:gs pos="0">
                              <a:schemeClr val="tx1"/>
                            </a:gs>
                            <a:gs pos="100000">
                              <a:schemeClr val="tx1"/>
                            </a:gs>
                          </a:gsLst>
                          <a:lin ang="5400000" scaled="1"/>
                        </a:gradFill>
                        <a:latin typeface="Cambria Math" panose="02040503050406030204" pitchFamily="18" charset="0"/>
                      </a:rPr>
                      <m:t>⇒</m:t>
                    </m:r>
                    <m:r>
                      <a:rPr lang="en-US" sz="2400">
                        <a:gradFill>
                          <a:gsLst>
                            <a:gs pos="0">
                              <a:schemeClr val="tx1"/>
                            </a:gs>
                            <a:gs pos="100000">
                              <a:schemeClr val="tx1"/>
                            </a:gs>
                          </a:gsLst>
                          <a:lin ang="5400000" scaled="1"/>
                        </a:gradFill>
                        <a:latin typeface="Cambria Math" panose="02040503050406030204" pitchFamily="18" charset="0"/>
                      </a:rPr>
                      <m:t>𝑥</m:t>
                    </m:r>
                    <m:r>
                      <a:rPr lang="en-US" sz="2400">
                        <a:gradFill>
                          <a:gsLst>
                            <a:gs pos="0">
                              <a:schemeClr val="tx1"/>
                            </a:gs>
                            <a:gs pos="100000">
                              <a:schemeClr val="tx1"/>
                            </a:gs>
                          </a:gsLst>
                          <a:lin ang="5400000" scaled="1"/>
                        </a:gradFill>
                        <a:latin typeface="Cambria Math" panose="02040503050406030204" pitchFamily="18" charset="0"/>
                      </a:rPr>
                      <m:t>∈</m:t>
                    </m:r>
                    <m:sSup>
                      <m:sSupPr>
                        <m:ctrlPr>
                          <a:rPr lang="en-US" sz="2400" i="1">
                            <a:gradFill>
                              <a:gsLst>
                                <a:gs pos="0">
                                  <a:schemeClr val="tx1"/>
                                </a:gs>
                                <a:gs pos="100000">
                                  <a:schemeClr val="tx1"/>
                                </a:gs>
                              </a:gsLst>
                              <a:lin ang="5400000" scaled="1"/>
                            </a:gradFill>
                            <a:latin typeface="Cambria Math" panose="02040503050406030204" pitchFamily="18" charset="0"/>
                          </a:rPr>
                        </m:ctrlPr>
                      </m:sSupPr>
                      <m:e>
                        <m:r>
                          <a:rPr lang="en-US" sz="2400">
                            <a:gradFill>
                              <a:gsLst>
                                <a:gs pos="0">
                                  <a:schemeClr val="tx1"/>
                                </a:gs>
                                <a:gs pos="100000">
                                  <a:schemeClr val="tx1"/>
                                </a:gs>
                              </a:gsLst>
                              <a:lin ang="5400000" scaled="1"/>
                            </a:gradFill>
                            <a:latin typeface="Cambria Math" panose="02040503050406030204" pitchFamily="18" charset="0"/>
                          </a:rPr>
                          <m:t>ℝ</m:t>
                        </m:r>
                      </m:e>
                      <m:sup>
                        <m:r>
                          <a:rPr lang="en-US" sz="2400">
                            <a:gradFill>
                              <a:gsLst>
                                <a:gs pos="0">
                                  <a:schemeClr val="tx1"/>
                                </a:gs>
                                <a:gs pos="100000">
                                  <a:schemeClr val="tx1"/>
                                </a:gs>
                              </a:gsLst>
                              <a:lin ang="5400000" scaled="1"/>
                            </a:gradFill>
                            <a:latin typeface="Cambria Math" panose="02040503050406030204" pitchFamily="18" charset="0"/>
                          </a:rPr>
                          <m:t>16</m:t>
                        </m:r>
                      </m:sup>
                    </m:sSup>
                  </m:oMath>
                </a14:m>
                <a:endParaRPr sz="2400" dirty="0">
                  <a:gradFill>
                    <a:gsLst>
                      <a:gs pos="0">
                        <a:schemeClr val="tx1"/>
                      </a:gs>
                      <a:gs pos="100000">
                        <a:schemeClr val="tx1"/>
                      </a:gs>
                    </a:gsLst>
                    <a:lin ang="5400000" scaled="1"/>
                  </a:gradFill>
                </a:endParaRPr>
              </a:p>
            </p:txBody>
          </p:sp>
        </mc:Choice>
        <mc:Fallback xmlns="">
          <p:sp>
            <p:nvSpPr>
              <p:cNvPr id="15" name="OBJECTS">
                <a:extLst>
                  <a:ext uri="{FF2B5EF4-FFF2-40B4-BE49-F238E27FC236}">
                    <a16:creationId xmlns:a16="http://schemas.microsoft.com/office/drawing/2014/main" id="{5F46777C-DD86-4D6D-9A9A-D856B203E0A2}"/>
                  </a:ext>
                </a:extLst>
              </p:cNvPr>
              <p:cNvSpPr txBox="1">
                <a:spLocks noRot="1" noChangeAspect="1" noMove="1" noResize="1" noEditPoints="1" noAdjustHandles="1" noChangeArrowheads="1" noChangeShapeType="1" noTextEdit="1"/>
              </p:cNvSpPr>
              <p:nvPr/>
            </p:nvSpPr>
            <p:spPr>
              <a:xfrm>
                <a:off x="5895466" y="4985839"/>
                <a:ext cx="6103870" cy="810799"/>
              </a:xfrm>
              <a:prstGeom prst="rect">
                <a:avLst/>
              </a:prstGeom>
              <a:blipFill>
                <a:blip r:embed="rId9"/>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sp>
        <p:nvSpPr>
          <p:cNvPr id="20" name="WHAT?           HOW?">
            <a:extLst>
              <a:ext uri="{FF2B5EF4-FFF2-40B4-BE49-F238E27FC236}">
                <a16:creationId xmlns:a16="http://schemas.microsoft.com/office/drawing/2014/main" id="{35F865B5-790D-40D4-B0F0-8D4E91F714D9}"/>
              </a:ext>
            </a:extLst>
          </p:cNvPr>
          <p:cNvSpPr txBox="1">
            <a:spLocks/>
          </p:cNvSpPr>
          <p:nvPr/>
        </p:nvSpPr>
        <p:spPr>
          <a:xfrm>
            <a:off x="1615023" y="35047"/>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pic>
        <p:nvPicPr>
          <p:cNvPr id="6" name="音频 5">
            <a:hlinkClick r:id="" action="ppaction://media"/>
            <a:extLst>
              <a:ext uri="{FF2B5EF4-FFF2-40B4-BE49-F238E27FC236}">
                <a16:creationId xmlns:a16="http://schemas.microsoft.com/office/drawing/2014/main" id="{308B1393-8598-4AA8-B119-0BC55596749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82772170"/>
      </p:ext>
    </p:extLst>
  </p:cSld>
  <p:clrMapOvr>
    <a:masterClrMapping/>
  </p:clrMapOvr>
  <p:transition spd="med" advTm="132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7FC28C-F95B-403F-B4A8-6933E4663FC4}"/>
              </a:ext>
            </a:extLst>
          </p:cNvPr>
          <p:cNvGrpSpPr/>
          <p:nvPr/>
        </p:nvGrpSpPr>
        <p:grpSpPr>
          <a:xfrm>
            <a:off x="0" y="1614213"/>
            <a:ext cx="6096000" cy="4206164"/>
            <a:chOff x="8231438" y="1595329"/>
            <a:chExt cx="6742164" cy="4587877"/>
          </a:xfrm>
        </p:grpSpPr>
        <p:pic>
          <p:nvPicPr>
            <p:cNvPr id="6" name="图片 5">
              <a:extLst>
                <a:ext uri="{FF2B5EF4-FFF2-40B4-BE49-F238E27FC236}">
                  <a16:creationId xmlns:a16="http://schemas.microsoft.com/office/drawing/2014/main" id="{7104E07B-4113-451F-83CA-A76C32227144}"/>
                </a:ext>
              </a:extLst>
            </p:cNvPr>
            <p:cNvPicPr>
              <a:picLocks noChangeAspect="1"/>
            </p:cNvPicPr>
            <p:nvPr/>
          </p:nvPicPr>
          <p:blipFill>
            <a:blip r:embed="rId5"/>
            <a:stretch>
              <a:fillRect/>
            </a:stretch>
          </p:blipFill>
          <p:spPr>
            <a:xfrm>
              <a:off x="10324874" y="1595329"/>
              <a:ext cx="2555290" cy="3059511"/>
            </a:xfrm>
            <a:prstGeom prst="rect">
              <a:avLst/>
            </a:prstGeom>
          </p:spPr>
        </p:pic>
        <p:sp>
          <p:nvSpPr>
            <p:cNvPr id="29" name="OBJECTS">
              <a:extLst>
                <a:ext uri="{FF2B5EF4-FFF2-40B4-BE49-F238E27FC236}">
                  <a16:creationId xmlns:a16="http://schemas.microsoft.com/office/drawing/2014/main" id="{C254C985-69B7-487A-A8E6-55E5ACEDD267}"/>
                </a:ext>
              </a:extLst>
            </p:cNvPr>
            <p:cNvSpPr txBox="1"/>
            <p:nvPr/>
          </p:nvSpPr>
          <p:spPr>
            <a:xfrm>
              <a:off x="8231438" y="5298826"/>
              <a:ext cx="6742164" cy="884380"/>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35719" tIns="35719" rIns="35719" bIns="35719" anchor="ctr">
              <a:spAutoFit/>
            </a:bodyPr>
            <a:lstStyle>
              <a:lvl1pPr>
                <a:defRPr sz="3000" b="0">
                  <a:latin typeface="Gill Sans Light"/>
                  <a:ea typeface="Gill Sans Light"/>
                  <a:cs typeface="Gill Sans Light"/>
                  <a:sym typeface="Gill Sans Light"/>
                </a:defRPr>
              </a:lvl1pPr>
            </a:lstStyle>
            <a:p>
              <a:pPr algn="ctr"/>
              <a:r>
                <a:rPr lang="en-US" sz="2400" dirty="0">
                  <a:gradFill>
                    <a:gsLst>
                      <a:gs pos="0">
                        <a:schemeClr val="tx1"/>
                      </a:gs>
                      <a:gs pos="100000">
                        <a:schemeClr val="tx1"/>
                      </a:gs>
                    </a:gsLst>
                    <a:lin ang="5400000" scaled="1"/>
                  </a:gradFill>
                </a:rPr>
                <a:t>T1 Weighted Magnetic Resonance Imaging </a:t>
              </a:r>
            </a:p>
            <a:p>
              <a:pPr algn="ctr"/>
              <a:r>
                <a:rPr lang="en-US" sz="2400" dirty="0">
                  <a:gradFill>
                    <a:gsLst>
                      <a:gs pos="0">
                        <a:schemeClr val="tx1"/>
                      </a:gs>
                      <a:gs pos="100000">
                        <a:schemeClr val="tx1"/>
                      </a:gs>
                    </a:gsLst>
                    <a:lin ang="5400000" scaled="1"/>
                  </a:gradFill>
                </a:rPr>
                <a:t>MRI</a:t>
              </a:r>
            </a:p>
          </p:txBody>
        </p:sp>
      </p:grpSp>
      <p:pic>
        <p:nvPicPr>
          <p:cNvPr id="21" name="图片 20">
            <a:extLst>
              <a:ext uri="{FF2B5EF4-FFF2-40B4-BE49-F238E27FC236}">
                <a16:creationId xmlns:a16="http://schemas.microsoft.com/office/drawing/2014/main" id="{15B93AB1-D87B-4140-8AAF-F0AB05F4BE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804" y="1641951"/>
            <a:ext cx="2310393" cy="2777220"/>
          </a:xfrm>
          <a:prstGeom prst="rect">
            <a:avLst/>
          </a:prstGeom>
        </p:spPr>
      </p:pic>
      <p:sp>
        <p:nvSpPr>
          <p:cNvPr id="2" name="矩形 1">
            <a:extLst>
              <a:ext uri="{FF2B5EF4-FFF2-40B4-BE49-F238E27FC236}">
                <a16:creationId xmlns:a16="http://schemas.microsoft.com/office/drawing/2014/main" id="{FD27E85B-F28A-4D31-9FAD-6ABBEF35728D}"/>
              </a:ext>
            </a:extLst>
          </p:cNvPr>
          <p:cNvSpPr/>
          <p:nvPr/>
        </p:nvSpPr>
        <p:spPr>
          <a:xfrm>
            <a:off x="7336677" y="5009577"/>
            <a:ext cx="3614644" cy="461665"/>
          </a:xfrm>
          <a:prstGeom prst="rect">
            <a:avLst/>
          </a:prstGeom>
        </p:spPr>
        <p:txBody>
          <a:bodyPr wrap="none">
            <a:spAutoFit/>
          </a:bodyPr>
          <a:lstStyle/>
          <a:p>
            <a:pPr algn="ctr"/>
            <a:r>
              <a:rPr lang="en-US" altLang="zh-CN" sz="2400" dirty="0">
                <a:gradFill>
                  <a:gsLst>
                    <a:gs pos="0">
                      <a:schemeClr val="tx1"/>
                    </a:gs>
                    <a:gs pos="100000">
                      <a:schemeClr val="tx1"/>
                    </a:gs>
                  </a:gsLst>
                  <a:lin ang="5400000" scaled="1"/>
                </a:gradFill>
                <a:latin typeface="Gill Sans Light"/>
                <a:sym typeface="Gill Sans Light"/>
              </a:rPr>
              <a:t>Structural Brain Connectivity</a:t>
            </a:r>
          </a:p>
        </p:txBody>
      </p:sp>
      <p:sp>
        <p:nvSpPr>
          <p:cNvPr id="40" name="箭头: 右 39">
            <a:extLst>
              <a:ext uri="{FF2B5EF4-FFF2-40B4-BE49-F238E27FC236}">
                <a16:creationId xmlns:a16="http://schemas.microsoft.com/office/drawing/2014/main" id="{8171CB9A-53F8-4103-890C-B0E8C322415F}"/>
              </a:ext>
            </a:extLst>
          </p:cNvPr>
          <p:cNvSpPr/>
          <p:nvPr/>
        </p:nvSpPr>
        <p:spPr>
          <a:xfrm>
            <a:off x="5611169" y="3030561"/>
            <a:ext cx="1465215" cy="530694"/>
          </a:xfrm>
          <a:prstGeom prst="rightArrow">
            <a:avLst/>
          </a:prstGeom>
          <a:solidFill>
            <a:schemeClr val="accent1">
              <a:lumMod val="75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WHAT?           HOW?">
            <a:extLst>
              <a:ext uri="{FF2B5EF4-FFF2-40B4-BE49-F238E27FC236}">
                <a16:creationId xmlns:a16="http://schemas.microsoft.com/office/drawing/2014/main" id="{FBBE8A82-4D87-499C-A456-BA8A416BC9C6}"/>
              </a:ext>
            </a:extLst>
          </p:cNvPr>
          <p:cNvSpPr txBox="1">
            <a:spLocks/>
          </p:cNvSpPr>
          <p:nvPr/>
        </p:nvSpPr>
        <p:spPr>
          <a:xfrm>
            <a:off x="1615023" y="35047"/>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pic>
        <p:nvPicPr>
          <p:cNvPr id="5" name="音频 4">
            <a:hlinkClick r:id="" action="ppaction://media"/>
            <a:extLst>
              <a:ext uri="{FF2B5EF4-FFF2-40B4-BE49-F238E27FC236}">
                <a16:creationId xmlns:a16="http://schemas.microsoft.com/office/drawing/2014/main" id="{48E3D6A3-46A4-4F61-B7EA-B3735EFB80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5351698"/>
      </p:ext>
    </p:extLst>
  </p:cSld>
  <p:clrMapOvr>
    <a:masterClrMapping/>
  </p:clrMapOvr>
  <p:transition spd="med" advTm="141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9F5E63-72B3-4209-8FBA-2BC129DD6B33}"/>
              </a:ext>
            </a:extLst>
          </p:cNvPr>
          <p:cNvPicPr>
            <a:picLocks noChangeAspect="1"/>
          </p:cNvPicPr>
          <p:nvPr/>
        </p:nvPicPr>
        <p:blipFill>
          <a:blip r:embed="rId5"/>
          <a:stretch>
            <a:fillRect/>
          </a:stretch>
        </p:blipFill>
        <p:spPr>
          <a:xfrm>
            <a:off x="6454274" y="1803773"/>
            <a:ext cx="5230911" cy="1437401"/>
          </a:xfrm>
          <a:prstGeom prst="rect">
            <a:avLst/>
          </a:prstGeom>
          <a:ln>
            <a:solidFill>
              <a:schemeClr val="tx1"/>
            </a:solidFill>
          </a:ln>
        </p:spPr>
      </p:pic>
      <p:pic>
        <p:nvPicPr>
          <p:cNvPr id="13" name="图片 12">
            <a:extLst>
              <a:ext uri="{FF2B5EF4-FFF2-40B4-BE49-F238E27FC236}">
                <a16:creationId xmlns:a16="http://schemas.microsoft.com/office/drawing/2014/main" id="{C4CCF37A-B776-4D57-80AC-F8C1B6444343}"/>
              </a:ext>
            </a:extLst>
          </p:cNvPr>
          <p:cNvPicPr>
            <a:picLocks noChangeAspect="1"/>
          </p:cNvPicPr>
          <p:nvPr/>
        </p:nvPicPr>
        <p:blipFill>
          <a:blip r:embed="rId6"/>
          <a:stretch>
            <a:fillRect/>
          </a:stretch>
        </p:blipFill>
        <p:spPr>
          <a:xfrm>
            <a:off x="619143" y="5428848"/>
            <a:ext cx="5233148" cy="885825"/>
          </a:xfrm>
          <a:prstGeom prst="rect">
            <a:avLst/>
          </a:prstGeom>
          <a:ln>
            <a:solidFill>
              <a:schemeClr val="tx1"/>
            </a:solidFill>
          </a:ln>
        </p:spPr>
      </p:pic>
      <p:sp>
        <p:nvSpPr>
          <p:cNvPr id="14" name="矩形 13">
            <a:extLst>
              <a:ext uri="{FF2B5EF4-FFF2-40B4-BE49-F238E27FC236}">
                <a16:creationId xmlns:a16="http://schemas.microsoft.com/office/drawing/2014/main" id="{B1127666-08D8-4F1B-BCB3-903799C33E37}"/>
              </a:ext>
            </a:extLst>
          </p:cNvPr>
          <p:cNvSpPr/>
          <p:nvPr/>
        </p:nvSpPr>
        <p:spPr>
          <a:xfrm>
            <a:off x="514298" y="1003012"/>
            <a:ext cx="11326112" cy="584775"/>
          </a:xfrm>
          <a:prstGeom prst="rect">
            <a:avLst/>
          </a:prstGeom>
        </p:spPr>
        <p:txBody>
          <a:bodyPr wrap="square">
            <a:spAutoFit/>
          </a:bodyPr>
          <a:lstStyle/>
          <a:p>
            <a:r>
              <a:rPr lang="en-US" altLang="zh-CN" sz="3200" dirty="0">
                <a:latin typeface="Gill Sans Light"/>
                <a:sym typeface="Helvetica Neue"/>
              </a:rPr>
              <a:t>Prion-like Transmission </a:t>
            </a:r>
            <a:r>
              <a:rPr lang="en-US" altLang="zh-CN" sz="3200" dirty="0">
                <a:latin typeface="Gill Sans Light"/>
              </a:rPr>
              <a:t>of AD Pathology along Structural Connectivity</a:t>
            </a:r>
            <a:endParaRPr lang="zh-CN" altLang="en-US" sz="3200" dirty="0">
              <a:latin typeface="Gill Sans Light"/>
              <a:sym typeface="Gill Sans Light"/>
            </a:endParaRPr>
          </a:p>
        </p:txBody>
      </p:sp>
      <p:pic>
        <p:nvPicPr>
          <p:cNvPr id="15" name="图片 14">
            <a:extLst>
              <a:ext uri="{FF2B5EF4-FFF2-40B4-BE49-F238E27FC236}">
                <a16:creationId xmlns:a16="http://schemas.microsoft.com/office/drawing/2014/main" id="{78104181-81E7-43AE-BDA9-3B269FC0488A}"/>
              </a:ext>
            </a:extLst>
          </p:cNvPr>
          <p:cNvPicPr>
            <a:picLocks noChangeAspect="1"/>
          </p:cNvPicPr>
          <p:nvPr/>
        </p:nvPicPr>
        <p:blipFill>
          <a:blip r:embed="rId7"/>
          <a:stretch>
            <a:fillRect/>
          </a:stretch>
        </p:blipFill>
        <p:spPr>
          <a:xfrm>
            <a:off x="619145" y="2994273"/>
            <a:ext cx="5233146" cy="869453"/>
          </a:xfrm>
          <a:prstGeom prst="rect">
            <a:avLst/>
          </a:prstGeom>
          <a:ln>
            <a:solidFill>
              <a:schemeClr val="tx1"/>
            </a:solidFill>
          </a:ln>
        </p:spPr>
      </p:pic>
      <p:pic>
        <p:nvPicPr>
          <p:cNvPr id="16" name="图片 15">
            <a:extLst>
              <a:ext uri="{FF2B5EF4-FFF2-40B4-BE49-F238E27FC236}">
                <a16:creationId xmlns:a16="http://schemas.microsoft.com/office/drawing/2014/main" id="{CD997AB3-166E-4DFA-B176-2D1280A7A29D}"/>
              </a:ext>
            </a:extLst>
          </p:cNvPr>
          <p:cNvPicPr>
            <a:picLocks noChangeAspect="1"/>
          </p:cNvPicPr>
          <p:nvPr/>
        </p:nvPicPr>
        <p:blipFill>
          <a:blip r:embed="rId8"/>
          <a:stretch>
            <a:fillRect/>
          </a:stretch>
        </p:blipFill>
        <p:spPr>
          <a:xfrm>
            <a:off x="619817" y="1819124"/>
            <a:ext cx="5232475" cy="810339"/>
          </a:xfrm>
          <a:prstGeom prst="rect">
            <a:avLst/>
          </a:prstGeom>
          <a:ln>
            <a:solidFill>
              <a:schemeClr val="tx1"/>
            </a:solidFill>
          </a:ln>
        </p:spPr>
      </p:pic>
      <p:pic>
        <p:nvPicPr>
          <p:cNvPr id="41" name="图片 40">
            <a:extLst>
              <a:ext uri="{FF2B5EF4-FFF2-40B4-BE49-F238E27FC236}">
                <a16:creationId xmlns:a16="http://schemas.microsoft.com/office/drawing/2014/main" id="{AAA229A6-27F0-407F-8962-4C1D47C3FA10}"/>
              </a:ext>
            </a:extLst>
          </p:cNvPr>
          <p:cNvPicPr>
            <a:picLocks noChangeAspect="1"/>
          </p:cNvPicPr>
          <p:nvPr/>
        </p:nvPicPr>
        <p:blipFill>
          <a:blip r:embed="rId9"/>
          <a:stretch>
            <a:fillRect/>
          </a:stretch>
        </p:blipFill>
        <p:spPr>
          <a:xfrm>
            <a:off x="6454273" y="3616827"/>
            <a:ext cx="5230911" cy="824791"/>
          </a:xfrm>
          <a:prstGeom prst="rect">
            <a:avLst/>
          </a:prstGeom>
          <a:ln>
            <a:solidFill>
              <a:schemeClr val="tx1"/>
            </a:solidFill>
          </a:ln>
        </p:spPr>
      </p:pic>
      <p:sp>
        <p:nvSpPr>
          <p:cNvPr id="17" name="WHAT?           HOW?">
            <a:extLst>
              <a:ext uri="{FF2B5EF4-FFF2-40B4-BE49-F238E27FC236}">
                <a16:creationId xmlns:a16="http://schemas.microsoft.com/office/drawing/2014/main" id="{DF9D3604-9BEF-4A08-9D01-17BAF1268DF2}"/>
              </a:ext>
            </a:extLst>
          </p:cNvPr>
          <p:cNvSpPr txBox="1">
            <a:spLocks/>
          </p:cNvSpPr>
          <p:nvPr/>
        </p:nvSpPr>
        <p:spPr>
          <a:xfrm>
            <a:off x="1615023" y="28150"/>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pic>
        <p:nvPicPr>
          <p:cNvPr id="5" name="音频 4">
            <a:hlinkClick r:id="" action="ppaction://media"/>
            <a:extLst>
              <a:ext uri="{FF2B5EF4-FFF2-40B4-BE49-F238E27FC236}">
                <a16:creationId xmlns:a16="http://schemas.microsoft.com/office/drawing/2014/main" id="{63AC47D2-D9E7-4466-8EA5-BB7C69A2955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pic>
        <p:nvPicPr>
          <p:cNvPr id="2" name="图片 1">
            <a:extLst>
              <a:ext uri="{FF2B5EF4-FFF2-40B4-BE49-F238E27FC236}">
                <a16:creationId xmlns:a16="http://schemas.microsoft.com/office/drawing/2014/main" id="{E06B422E-E983-4534-9979-A7BEBD7758DB}"/>
              </a:ext>
            </a:extLst>
          </p:cNvPr>
          <p:cNvPicPr>
            <a:picLocks noChangeAspect="1"/>
          </p:cNvPicPr>
          <p:nvPr/>
        </p:nvPicPr>
        <p:blipFill>
          <a:blip r:embed="rId11"/>
          <a:stretch>
            <a:fillRect/>
          </a:stretch>
        </p:blipFill>
        <p:spPr>
          <a:xfrm>
            <a:off x="619142" y="4021945"/>
            <a:ext cx="5230911" cy="1193423"/>
          </a:xfrm>
          <a:prstGeom prst="rect">
            <a:avLst/>
          </a:prstGeom>
          <a:ln>
            <a:solidFill>
              <a:schemeClr val="tx1"/>
            </a:solidFill>
          </a:ln>
        </p:spPr>
      </p:pic>
      <p:pic>
        <p:nvPicPr>
          <p:cNvPr id="3" name="图片 2">
            <a:extLst>
              <a:ext uri="{FF2B5EF4-FFF2-40B4-BE49-F238E27FC236}">
                <a16:creationId xmlns:a16="http://schemas.microsoft.com/office/drawing/2014/main" id="{000F9C98-5970-4068-9780-2D73E69EA7FE}"/>
              </a:ext>
            </a:extLst>
          </p:cNvPr>
          <p:cNvPicPr>
            <a:picLocks noChangeAspect="1"/>
          </p:cNvPicPr>
          <p:nvPr/>
        </p:nvPicPr>
        <p:blipFill>
          <a:blip r:embed="rId12"/>
          <a:stretch>
            <a:fillRect/>
          </a:stretch>
        </p:blipFill>
        <p:spPr>
          <a:xfrm>
            <a:off x="6454273" y="4695423"/>
            <a:ext cx="5230911" cy="1619250"/>
          </a:xfrm>
          <a:prstGeom prst="rect">
            <a:avLst/>
          </a:prstGeom>
          <a:ln>
            <a:solidFill>
              <a:schemeClr val="tx1"/>
            </a:solidFill>
          </a:ln>
        </p:spPr>
      </p:pic>
    </p:spTree>
    <p:extLst>
      <p:ext uri="{BB962C8B-B14F-4D97-AF65-F5344CB8AC3E}">
        <p14:creationId xmlns:p14="http://schemas.microsoft.com/office/powerpoint/2010/main" val="1258382257"/>
      </p:ext>
    </p:extLst>
  </p:cSld>
  <p:clrMapOvr>
    <a:masterClrMapping/>
  </p:clrMapOvr>
  <p:transition spd="med" advTm="144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9F5E63-72B3-4209-8FBA-2BC129DD6B33}"/>
              </a:ext>
            </a:extLst>
          </p:cNvPr>
          <p:cNvPicPr>
            <a:picLocks noChangeAspect="1"/>
          </p:cNvPicPr>
          <p:nvPr/>
        </p:nvPicPr>
        <p:blipFill>
          <a:blip r:embed="rId5"/>
          <a:stretch>
            <a:fillRect/>
          </a:stretch>
        </p:blipFill>
        <p:spPr>
          <a:xfrm>
            <a:off x="6454274" y="1803773"/>
            <a:ext cx="5230911" cy="1437401"/>
          </a:xfrm>
          <a:prstGeom prst="rect">
            <a:avLst/>
          </a:prstGeom>
          <a:ln>
            <a:solidFill>
              <a:schemeClr val="tx1"/>
            </a:solidFill>
          </a:ln>
        </p:spPr>
      </p:pic>
      <p:pic>
        <p:nvPicPr>
          <p:cNvPr id="13" name="图片 12">
            <a:extLst>
              <a:ext uri="{FF2B5EF4-FFF2-40B4-BE49-F238E27FC236}">
                <a16:creationId xmlns:a16="http://schemas.microsoft.com/office/drawing/2014/main" id="{C4CCF37A-B776-4D57-80AC-F8C1B6444343}"/>
              </a:ext>
            </a:extLst>
          </p:cNvPr>
          <p:cNvPicPr>
            <a:picLocks noChangeAspect="1"/>
          </p:cNvPicPr>
          <p:nvPr/>
        </p:nvPicPr>
        <p:blipFill>
          <a:blip r:embed="rId6"/>
          <a:stretch>
            <a:fillRect/>
          </a:stretch>
        </p:blipFill>
        <p:spPr>
          <a:xfrm>
            <a:off x="619143" y="5428848"/>
            <a:ext cx="5233148" cy="885825"/>
          </a:xfrm>
          <a:prstGeom prst="rect">
            <a:avLst/>
          </a:prstGeom>
          <a:ln>
            <a:solidFill>
              <a:schemeClr val="tx1"/>
            </a:solidFill>
          </a:ln>
        </p:spPr>
      </p:pic>
      <p:sp>
        <p:nvSpPr>
          <p:cNvPr id="14" name="矩形 13">
            <a:extLst>
              <a:ext uri="{FF2B5EF4-FFF2-40B4-BE49-F238E27FC236}">
                <a16:creationId xmlns:a16="http://schemas.microsoft.com/office/drawing/2014/main" id="{B1127666-08D8-4F1B-BCB3-903799C33E37}"/>
              </a:ext>
            </a:extLst>
          </p:cNvPr>
          <p:cNvSpPr/>
          <p:nvPr/>
        </p:nvSpPr>
        <p:spPr>
          <a:xfrm>
            <a:off x="514298" y="1003012"/>
            <a:ext cx="11326112" cy="584775"/>
          </a:xfrm>
          <a:prstGeom prst="rect">
            <a:avLst/>
          </a:prstGeom>
        </p:spPr>
        <p:txBody>
          <a:bodyPr wrap="square">
            <a:spAutoFit/>
          </a:bodyPr>
          <a:lstStyle/>
          <a:p>
            <a:r>
              <a:rPr lang="en-US" altLang="zh-CN" sz="3200" dirty="0">
                <a:solidFill>
                  <a:srgbClr val="FF0000"/>
                </a:solidFill>
                <a:latin typeface="Gill Sans Light"/>
                <a:sym typeface="Helvetica Neue"/>
              </a:rPr>
              <a:t>Pattern of spread in the preclinical stages of AD ? </a:t>
            </a:r>
            <a:endParaRPr lang="zh-CN" altLang="en-US" sz="3200" dirty="0">
              <a:solidFill>
                <a:srgbClr val="FF0000"/>
              </a:solidFill>
              <a:latin typeface="Gill Sans Light"/>
              <a:sym typeface="Gill Sans Light"/>
            </a:endParaRPr>
          </a:p>
        </p:txBody>
      </p:sp>
      <p:pic>
        <p:nvPicPr>
          <p:cNvPr id="15" name="图片 14">
            <a:extLst>
              <a:ext uri="{FF2B5EF4-FFF2-40B4-BE49-F238E27FC236}">
                <a16:creationId xmlns:a16="http://schemas.microsoft.com/office/drawing/2014/main" id="{78104181-81E7-43AE-BDA9-3B269FC0488A}"/>
              </a:ext>
            </a:extLst>
          </p:cNvPr>
          <p:cNvPicPr>
            <a:picLocks noChangeAspect="1"/>
          </p:cNvPicPr>
          <p:nvPr/>
        </p:nvPicPr>
        <p:blipFill>
          <a:blip r:embed="rId7"/>
          <a:stretch>
            <a:fillRect/>
          </a:stretch>
        </p:blipFill>
        <p:spPr>
          <a:xfrm>
            <a:off x="619145" y="2994273"/>
            <a:ext cx="5233146" cy="869453"/>
          </a:xfrm>
          <a:prstGeom prst="rect">
            <a:avLst/>
          </a:prstGeom>
          <a:ln>
            <a:solidFill>
              <a:schemeClr val="tx1"/>
            </a:solidFill>
          </a:ln>
        </p:spPr>
      </p:pic>
      <p:pic>
        <p:nvPicPr>
          <p:cNvPr id="16" name="图片 15">
            <a:extLst>
              <a:ext uri="{FF2B5EF4-FFF2-40B4-BE49-F238E27FC236}">
                <a16:creationId xmlns:a16="http://schemas.microsoft.com/office/drawing/2014/main" id="{CD997AB3-166E-4DFA-B176-2D1280A7A29D}"/>
              </a:ext>
            </a:extLst>
          </p:cNvPr>
          <p:cNvPicPr>
            <a:picLocks noChangeAspect="1"/>
          </p:cNvPicPr>
          <p:nvPr/>
        </p:nvPicPr>
        <p:blipFill>
          <a:blip r:embed="rId8"/>
          <a:stretch>
            <a:fillRect/>
          </a:stretch>
        </p:blipFill>
        <p:spPr>
          <a:xfrm>
            <a:off x="619817" y="1819124"/>
            <a:ext cx="5232475" cy="810339"/>
          </a:xfrm>
          <a:prstGeom prst="rect">
            <a:avLst/>
          </a:prstGeom>
          <a:ln>
            <a:solidFill>
              <a:schemeClr val="tx1"/>
            </a:solidFill>
          </a:ln>
        </p:spPr>
      </p:pic>
      <p:pic>
        <p:nvPicPr>
          <p:cNvPr id="41" name="图片 40">
            <a:extLst>
              <a:ext uri="{FF2B5EF4-FFF2-40B4-BE49-F238E27FC236}">
                <a16:creationId xmlns:a16="http://schemas.microsoft.com/office/drawing/2014/main" id="{AAA229A6-27F0-407F-8962-4C1D47C3FA10}"/>
              </a:ext>
            </a:extLst>
          </p:cNvPr>
          <p:cNvPicPr>
            <a:picLocks noChangeAspect="1"/>
          </p:cNvPicPr>
          <p:nvPr/>
        </p:nvPicPr>
        <p:blipFill>
          <a:blip r:embed="rId9"/>
          <a:stretch>
            <a:fillRect/>
          </a:stretch>
        </p:blipFill>
        <p:spPr>
          <a:xfrm>
            <a:off x="6454273" y="3616827"/>
            <a:ext cx="5230911" cy="824791"/>
          </a:xfrm>
          <a:prstGeom prst="rect">
            <a:avLst/>
          </a:prstGeom>
          <a:ln>
            <a:solidFill>
              <a:schemeClr val="tx1"/>
            </a:solidFill>
          </a:ln>
        </p:spPr>
      </p:pic>
      <p:sp>
        <p:nvSpPr>
          <p:cNvPr id="17" name="WHAT?           HOW?">
            <a:extLst>
              <a:ext uri="{FF2B5EF4-FFF2-40B4-BE49-F238E27FC236}">
                <a16:creationId xmlns:a16="http://schemas.microsoft.com/office/drawing/2014/main" id="{DF9D3604-9BEF-4A08-9D01-17BAF1268DF2}"/>
              </a:ext>
            </a:extLst>
          </p:cNvPr>
          <p:cNvSpPr txBox="1">
            <a:spLocks/>
          </p:cNvSpPr>
          <p:nvPr/>
        </p:nvSpPr>
        <p:spPr>
          <a:xfrm>
            <a:off x="1615023" y="28150"/>
            <a:ext cx="8961953" cy="98876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kern="1200">
                <a:solidFill>
                  <a:schemeClr val="tx1"/>
                </a:solidFill>
                <a:latin typeface="Gill Sans Light"/>
                <a:ea typeface="Gill Sans Light"/>
                <a:cs typeface="Gill Sans Light"/>
                <a:sym typeface="Gill Sans Light"/>
              </a:defRPr>
            </a:lvl1pPr>
          </a:lstStyle>
          <a:p>
            <a:r>
              <a:rPr lang="en-US" sz="3200" dirty="0"/>
              <a:t>NEUROIMAGING AND ALZHEIMER’S DISEASE (AD)</a:t>
            </a:r>
            <a:endParaRPr lang="en-US" sz="3200" dirty="0">
              <a:gradFill>
                <a:gsLst>
                  <a:gs pos="0">
                    <a:schemeClr val="tx1"/>
                  </a:gs>
                  <a:gs pos="100000">
                    <a:schemeClr val="tx1"/>
                  </a:gs>
                </a:gsLst>
                <a:lin ang="5400000" scaled="1"/>
              </a:gradFill>
            </a:endParaRPr>
          </a:p>
        </p:txBody>
      </p:sp>
      <p:pic>
        <p:nvPicPr>
          <p:cNvPr id="6" name="音频 5">
            <a:hlinkClick r:id="" action="ppaction://media"/>
            <a:extLst>
              <a:ext uri="{FF2B5EF4-FFF2-40B4-BE49-F238E27FC236}">
                <a16:creationId xmlns:a16="http://schemas.microsoft.com/office/drawing/2014/main" id="{4357218A-07D0-4A33-8023-F869CBA3DFA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pic>
        <p:nvPicPr>
          <p:cNvPr id="18" name="图片 17">
            <a:extLst>
              <a:ext uri="{FF2B5EF4-FFF2-40B4-BE49-F238E27FC236}">
                <a16:creationId xmlns:a16="http://schemas.microsoft.com/office/drawing/2014/main" id="{66E45375-F260-4951-8648-5622CCFEEEC0}"/>
              </a:ext>
            </a:extLst>
          </p:cNvPr>
          <p:cNvPicPr>
            <a:picLocks noChangeAspect="1"/>
          </p:cNvPicPr>
          <p:nvPr/>
        </p:nvPicPr>
        <p:blipFill>
          <a:blip r:embed="rId11"/>
          <a:stretch>
            <a:fillRect/>
          </a:stretch>
        </p:blipFill>
        <p:spPr>
          <a:xfrm>
            <a:off x="619142" y="4021945"/>
            <a:ext cx="5230911" cy="1193423"/>
          </a:xfrm>
          <a:prstGeom prst="rect">
            <a:avLst/>
          </a:prstGeom>
          <a:ln>
            <a:solidFill>
              <a:schemeClr val="tx1"/>
            </a:solidFill>
          </a:ln>
        </p:spPr>
      </p:pic>
      <p:pic>
        <p:nvPicPr>
          <p:cNvPr id="19" name="图片 18">
            <a:extLst>
              <a:ext uri="{FF2B5EF4-FFF2-40B4-BE49-F238E27FC236}">
                <a16:creationId xmlns:a16="http://schemas.microsoft.com/office/drawing/2014/main" id="{0F7F87D4-D78E-42D6-8F0A-D586F013F9D8}"/>
              </a:ext>
            </a:extLst>
          </p:cNvPr>
          <p:cNvPicPr>
            <a:picLocks noChangeAspect="1"/>
          </p:cNvPicPr>
          <p:nvPr/>
        </p:nvPicPr>
        <p:blipFill>
          <a:blip r:embed="rId12"/>
          <a:stretch>
            <a:fillRect/>
          </a:stretch>
        </p:blipFill>
        <p:spPr>
          <a:xfrm>
            <a:off x="6454273" y="4695423"/>
            <a:ext cx="5230911" cy="1619250"/>
          </a:xfrm>
          <a:prstGeom prst="rect">
            <a:avLst/>
          </a:prstGeom>
          <a:ln>
            <a:solidFill>
              <a:schemeClr val="tx1"/>
            </a:solidFill>
          </a:ln>
        </p:spPr>
      </p:pic>
    </p:spTree>
    <p:extLst>
      <p:ext uri="{BB962C8B-B14F-4D97-AF65-F5344CB8AC3E}">
        <p14:creationId xmlns:p14="http://schemas.microsoft.com/office/powerpoint/2010/main" val="2909012574"/>
      </p:ext>
    </p:extLst>
  </p:cSld>
  <p:clrMapOvr>
    <a:masterClrMapping/>
  </p:clrMapOvr>
  <p:transition spd="med" advTm="137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WHERE?">
            <a:extLst>
              <a:ext uri="{FF2B5EF4-FFF2-40B4-BE49-F238E27FC236}">
                <a16:creationId xmlns:a16="http://schemas.microsoft.com/office/drawing/2014/main" id="{69823663-86D8-47AA-8443-331170AB3E7C}"/>
              </a:ext>
            </a:extLst>
          </p:cNvPr>
          <p:cNvSpPr txBox="1"/>
          <p:nvPr/>
        </p:nvSpPr>
        <p:spPr>
          <a:xfrm>
            <a:off x="348031" y="1421113"/>
            <a:ext cx="5954295" cy="3209918"/>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35719" tIns="35719" rIns="35719" bIns="35719" anchor="ctr">
            <a:spAutoFit/>
          </a:bodyPr>
          <a:lstStyle>
            <a:lvl1pPr algn="l">
              <a:lnSpc>
                <a:spcPct val="150000"/>
              </a:lnSpc>
              <a:defRPr sz="4400" b="0">
                <a:solidFill>
                  <a:srgbClr val="640E2F"/>
                </a:solidFill>
                <a:latin typeface="Gill Sans Light"/>
                <a:ea typeface="Gill Sans Light"/>
                <a:cs typeface="Gill Sans Light"/>
                <a:sym typeface="Gill Sans Light"/>
              </a:defRPr>
            </a:lvl1pPr>
          </a:lstStyle>
          <a:p>
            <a:r>
              <a:rPr lang="en-US" altLang="zh-CN" sz="1969" dirty="0">
                <a:solidFill>
                  <a:srgbClr val="C00000"/>
                </a:solidFill>
              </a:rPr>
              <a:t>Goal: </a:t>
            </a:r>
            <a:r>
              <a:rPr lang="en-US" altLang="zh-CN" sz="1969" dirty="0">
                <a:gradFill>
                  <a:gsLst>
                    <a:gs pos="0">
                      <a:schemeClr val="tx1"/>
                    </a:gs>
                    <a:gs pos="100000">
                      <a:schemeClr val="tx1"/>
                    </a:gs>
                  </a:gsLst>
                  <a:lin ang="5400000" scaled="1"/>
                </a:gradFill>
              </a:rPr>
              <a:t>Predict individual-level amyloid burden at future time points in preclinical Alzheimer’s disease (AD) using baseline image scans.</a:t>
            </a:r>
          </a:p>
          <a:p>
            <a:endParaRPr lang="en-US" altLang="zh-CN" sz="1969" dirty="0">
              <a:gradFill>
                <a:gsLst>
                  <a:gs pos="0">
                    <a:schemeClr val="tx1"/>
                  </a:gs>
                  <a:gs pos="100000">
                    <a:schemeClr val="tx1"/>
                  </a:gs>
                </a:gsLst>
                <a:lin ang="5400000" scaled="1"/>
              </a:gradFill>
            </a:endParaRPr>
          </a:p>
          <a:p>
            <a:r>
              <a:rPr lang="en-US" altLang="zh-CN" sz="1969" dirty="0">
                <a:solidFill>
                  <a:srgbClr val="C00000"/>
                </a:solidFill>
              </a:rPr>
              <a:t>Importance: </a:t>
            </a:r>
            <a:r>
              <a:rPr lang="en-US" altLang="zh-CN" sz="1969" dirty="0">
                <a:gradFill>
                  <a:gsLst>
                    <a:gs pos="0">
                      <a:schemeClr val="tx1"/>
                    </a:gs>
                    <a:gs pos="100000">
                      <a:schemeClr val="tx1"/>
                    </a:gs>
                  </a:gsLst>
                  <a:lin ang="5400000" scaled="1"/>
                </a:gradFill>
              </a:rPr>
              <a:t>Predicting progression of AD pathology will facilitate identifying individuals most likely to benefit from anti-amyloid therapy.</a:t>
            </a:r>
          </a:p>
        </p:txBody>
      </p:sp>
      <p:sp>
        <p:nvSpPr>
          <p:cNvPr id="30" name="AMYLOID DIFFERENCES">
            <a:extLst>
              <a:ext uri="{FF2B5EF4-FFF2-40B4-BE49-F238E27FC236}">
                <a16:creationId xmlns:a16="http://schemas.microsoft.com/office/drawing/2014/main" id="{5388E41D-8AA1-455B-BDFC-E887F619C36A}"/>
              </a:ext>
            </a:extLst>
          </p:cNvPr>
          <p:cNvSpPr txBox="1">
            <a:spLocks/>
          </p:cNvSpPr>
          <p:nvPr/>
        </p:nvSpPr>
        <p:spPr>
          <a:xfrm>
            <a:off x="1524000" y="5269"/>
            <a:ext cx="9144000" cy="847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0" marR="0" indent="0" algn="ctr" defTabSz="584200" rtl="0" latinLnBrk="0">
              <a:lnSpc>
                <a:spcPct val="100000"/>
              </a:lnSpc>
              <a:spcBef>
                <a:spcPts val="0"/>
              </a:spcBef>
              <a:spcAft>
                <a:spcPts val="0"/>
              </a:spcAft>
              <a:buClrTx/>
              <a:buSzTx/>
              <a:buFontTx/>
              <a:buNone/>
              <a:tabLst/>
              <a:defRPr sz="7000" b="0" i="0" u="none" strike="noStrike" cap="none" spc="0" baseline="0">
                <a:ln>
                  <a:noFill/>
                </a:ln>
                <a:gradFill>
                  <a:gsLst>
                    <a:gs pos="0">
                      <a:schemeClr val="tx1"/>
                    </a:gs>
                    <a:gs pos="100000">
                      <a:schemeClr val="tx1"/>
                    </a:gs>
                  </a:gsLst>
                  <a:lin ang="5400000" scaled="1"/>
                </a:gra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094" dirty="0"/>
              <a:t>PROBLEM SETUP</a:t>
            </a:r>
          </a:p>
        </p:txBody>
      </p:sp>
      <p:pic>
        <p:nvPicPr>
          <p:cNvPr id="3" name="图片 2" descr="图片包含 不同, 华美, 许多, 一群&#10;&#10;描述已自动生成">
            <a:extLst>
              <a:ext uri="{FF2B5EF4-FFF2-40B4-BE49-F238E27FC236}">
                <a16:creationId xmlns:a16="http://schemas.microsoft.com/office/drawing/2014/main" id="{BD6FB00C-5C5C-43E6-97EB-334D39FF2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4028" y="1421113"/>
            <a:ext cx="5588758" cy="4187207"/>
          </a:xfrm>
          <a:prstGeom prst="rect">
            <a:avLst/>
          </a:prstGeom>
        </p:spPr>
      </p:pic>
      <p:pic>
        <p:nvPicPr>
          <p:cNvPr id="7" name="音频 6">
            <a:hlinkClick r:id="" action="ppaction://media"/>
            <a:extLst>
              <a:ext uri="{FF2B5EF4-FFF2-40B4-BE49-F238E27FC236}">
                <a16:creationId xmlns:a16="http://schemas.microsoft.com/office/drawing/2014/main" id="{CE19B222-DB21-4396-B7E5-9419D00C8B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313359206"/>
      </p:ext>
    </p:extLst>
  </p:cSld>
  <p:clrMapOvr>
    <a:masterClrMapping/>
  </p:clrMapOvr>
  <mc:AlternateContent xmlns:mc="http://schemas.openxmlformats.org/markup-compatibility/2006" xmlns:p14="http://schemas.microsoft.com/office/powerpoint/2010/main">
    <mc:Choice Requires="p14">
      <p:transition p14:dur="10" advTm="20730"/>
    </mc:Choice>
    <mc:Fallback xmlns="">
      <p:transition advTm="2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4"/>
</p:tagLst>
</file>

<file path=ppt/tags/tag10.xml><?xml version="1.0" encoding="utf-8"?>
<p:tagLst xmlns:a="http://schemas.openxmlformats.org/drawingml/2006/main" xmlns:r="http://schemas.openxmlformats.org/officeDocument/2006/relationships" xmlns:p="http://schemas.openxmlformats.org/presentationml/2006/main">
  <p:tag name="TIMING" val="|4.4|8|20.4"/>
</p:tagLst>
</file>

<file path=ppt/tags/tag11.xml><?xml version="1.0" encoding="utf-8"?>
<p:tagLst xmlns:a="http://schemas.openxmlformats.org/drawingml/2006/main" xmlns:r="http://schemas.openxmlformats.org/officeDocument/2006/relationships" xmlns:p="http://schemas.openxmlformats.org/presentationml/2006/main">
  <p:tag name="TIMING" val="|3"/>
</p:tagLst>
</file>

<file path=ppt/tags/tag12.xml><?xml version="1.0" encoding="utf-8"?>
<p:tagLst xmlns:a="http://schemas.openxmlformats.org/drawingml/2006/main" xmlns:r="http://schemas.openxmlformats.org/officeDocument/2006/relationships" xmlns:p="http://schemas.openxmlformats.org/presentationml/2006/main">
  <p:tag name="TIMING" val="|6.6"/>
</p:tagLst>
</file>

<file path=ppt/tags/tag13.xml><?xml version="1.0" encoding="utf-8"?>
<p:tagLst xmlns:a="http://schemas.openxmlformats.org/drawingml/2006/main" xmlns:r="http://schemas.openxmlformats.org/officeDocument/2006/relationships" xmlns:p="http://schemas.openxmlformats.org/presentationml/2006/main">
  <p:tag name="TIMING" val="|5.3"/>
</p:tagLst>
</file>

<file path=ppt/tags/tag14.xml><?xml version="1.0" encoding="utf-8"?>
<p:tagLst xmlns:a="http://schemas.openxmlformats.org/drawingml/2006/main" xmlns:r="http://schemas.openxmlformats.org/officeDocument/2006/relationships" xmlns:p="http://schemas.openxmlformats.org/presentationml/2006/main">
  <p:tag name="TIMING" val="|15.1"/>
</p:tagLst>
</file>

<file path=ppt/tags/tag15.xml><?xml version="1.0" encoding="utf-8"?>
<p:tagLst xmlns:a="http://schemas.openxmlformats.org/drawingml/2006/main" xmlns:r="http://schemas.openxmlformats.org/officeDocument/2006/relationships" xmlns:p="http://schemas.openxmlformats.org/presentationml/2006/main">
  <p:tag name="TIMING" val="|0.6|1.8|1.7"/>
</p:tagLst>
</file>

<file path=ppt/tags/tag16.xml><?xml version="1.0" encoding="utf-8"?>
<p:tagLst xmlns:a="http://schemas.openxmlformats.org/drawingml/2006/main" xmlns:r="http://schemas.openxmlformats.org/officeDocument/2006/relationships" xmlns:p="http://schemas.openxmlformats.org/presentationml/2006/main">
  <p:tag name="TIMING" val="|0.5|0.6|1.4"/>
</p:tagLst>
</file>

<file path=ppt/tags/tag17.xml><?xml version="1.0" encoding="utf-8"?>
<p:tagLst xmlns:a="http://schemas.openxmlformats.org/drawingml/2006/main" xmlns:r="http://schemas.openxmlformats.org/officeDocument/2006/relationships" xmlns:p="http://schemas.openxmlformats.org/presentationml/2006/main">
  <p:tag name="TIMING" val="|3.6|4.5"/>
</p:tagLst>
</file>

<file path=ppt/tags/tag18.xml><?xml version="1.0" encoding="utf-8"?>
<p:tagLst xmlns:a="http://schemas.openxmlformats.org/drawingml/2006/main" xmlns:r="http://schemas.openxmlformats.org/officeDocument/2006/relationships" xmlns:p="http://schemas.openxmlformats.org/presentationml/2006/main">
  <p:tag name="TIMING" val="|0.2|1"/>
</p:tagLst>
</file>

<file path=ppt/tags/tag19.xml><?xml version="1.0" encoding="utf-8"?>
<p:tagLst xmlns:a="http://schemas.openxmlformats.org/drawingml/2006/main" xmlns:r="http://schemas.openxmlformats.org/officeDocument/2006/relationships" xmlns:p="http://schemas.openxmlformats.org/presentationml/2006/main">
  <p:tag name="TIMING" val="|24.1|1.3"/>
</p:tagLst>
</file>

<file path=ppt/tags/tag2.xml><?xml version="1.0" encoding="utf-8"?>
<p:tagLst xmlns:a="http://schemas.openxmlformats.org/drawingml/2006/main" xmlns:r="http://schemas.openxmlformats.org/officeDocument/2006/relationships" xmlns:p="http://schemas.openxmlformats.org/presentationml/2006/main">
  <p:tag name="TIMING" val="|25.4"/>
</p:tagLst>
</file>

<file path=ppt/tags/tag20.xml><?xml version="1.0" encoding="utf-8"?>
<p:tagLst xmlns:a="http://schemas.openxmlformats.org/drawingml/2006/main" xmlns:r="http://schemas.openxmlformats.org/officeDocument/2006/relationships" xmlns:p="http://schemas.openxmlformats.org/presentationml/2006/main">
  <p:tag name="TIMING" val="|26|2.3"/>
</p:tagLst>
</file>

<file path=ppt/tags/tag21.xml><?xml version="1.0" encoding="utf-8"?>
<p:tagLst xmlns:a="http://schemas.openxmlformats.org/drawingml/2006/main" xmlns:r="http://schemas.openxmlformats.org/officeDocument/2006/relationships" xmlns:p="http://schemas.openxmlformats.org/presentationml/2006/main">
  <p:tag name="TIMING" val="|23.6"/>
</p:tagLst>
</file>

<file path=ppt/tags/tag22.xml><?xml version="1.0" encoding="utf-8"?>
<p:tagLst xmlns:a="http://schemas.openxmlformats.org/drawingml/2006/main" xmlns:r="http://schemas.openxmlformats.org/officeDocument/2006/relationships" xmlns:p="http://schemas.openxmlformats.org/presentationml/2006/main">
  <p:tag name="TIMING" val="|23.6"/>
</p:tagLst>
</file>

<file path=ppt/tags/tag3.xml><?xml version="1.0" encoding="utf-8"?>
<p:tagLst xmlns:a="http://schemas.openxmlformats.org/drawingml/2006/main" xmlns:r="http://schemas.openxmlformats.org/officeDocument/2006/relationships" xmlns:p="http://schemas.openxmlformats.org/presentationml/2006/main">
  <p:tag name="TIMING" val="|9.9"/>
</p:tagLst>
</file>

<file path=ppt/tags/tag4.xml><?xml version="1.0" encoding="utf-8"?>
<p:tagLst xmlns:a="http://schemas.openxmlformats.org/drawingml/2006/main" xmlns:r="http://schemas.openxmlformats.org/officeDocument/2006/relationships" xmlns:p="http://schemas.openxmlformats.org/presentationml/2006/main">
  <p:tag name="TIMING" val="|13.3|1.1"/>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12.1|5.7"/>
</p:tagLst>
</file>

<file path=ppt/tags/tag7.xml><?xml version="1.0" encoding="utf-8"?>
<p:tagLst xmlns:a="http://schemas.openxmlformats.org/drawingml/2006/main" xmlns:r="http://schemas.openxmlformats.org/officeDocument/2006/relationships" xmlns:p="http://schemas.openxmlformats.org/presentationml/2006/main">
  <p:tag name="TIMING" val="|5.8|4.9|4.4|6.1"/>
</p:tagLst>
</file>

<file path=ppt/tags/tag8.xml><?xml version="1.0" encoding="utf-8"?>
<p:tagLst xmlns:a="http://schemas.openxmlformats.org/drawingml/2006/main" xmlns:r="http://schemas.openxmlformats.org/officeDocument/2006/relationships" xmlns:p="http://schemas.openxmlformats.org/presentationml/2006/main">
  <p:tag name="TIMING" val="|21.4"/>
</p:tagLst>
</file>

<file path=ppt/tags/tag9.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ustom 1">
      <a:majorFont>
        <a:latin typeface="Gill Sans Nova Light"/>
        <a:ea typeface="Helvetica Neue Medium"/>
        <a:cs typeface="Helvetica Neue Medium"/>
      </a:majorFont>
      <a:minorFont>
        <a:latin typeface="Gill Sans Nova Light"/>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wrap="none" lIns="50800" tIns="50800" rIns="50800" bIns="50800" numCol="1" anchor="ctr">
        <a:spAutoFit/>
      </a:bodyPr>
      <a:lstStyle>
        <a:defPPr algn="l">
          <a:defRPr sz="2400" dirty="0">
            <a:gradFill>
              <a:gsLst>
                <a:gs pos="0">
                  <a:schemeClr val="tx1"/>
                </a:gs>
                <a:gs pos="100000">
                  <a:schemeClr val="tx1"/>
                </a:gs>
              </a:gsLst>
              <a:lin ang="5400000" scaled="1"/>
            </a:gradFill>
          </a:defRPr>
        </a:defPPr>
      </a:lstStyle>
    </a:txDef>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ustom 1">
      <a:majorFont>
        <a:latin typeface="Gill Sans Nova Light"/>
        <a:ea typeface="Helvetica Neue Medium"/>
        <a:cs typeface="Helvetica Neue Medium"/>
      </a:majorFont>
      <a:minorFont>
        <a:latin typeface="Gill Sans Nova Light"/>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wrap="none" lIns="50800" tIns="50800" rIns="50800" bIns="50800" numCol="1" anchor="ctr">
        <a:spAutoFit/>
      </a:bodyPr>
      <a:lstStyle>
        <a:defPPr algn="l">
          <a:defRPr sz="2400" dirty="0">
            <a:gradFill>
              <a:gsLst>
                <a:gs pos="0">
                  <a:schemeClr val="tx1"/>
                </a:gs>
                <a:gs pos="100000">
                  <a:schemeClr val="tx1"/>
                </a:gs>
              </a:gsLst>
              <a:lin ang="5400000" scaled="1"/>
            </a:gradFill>
          </a:defRPr>
        </a:defPPr>
      </a:lstStyle>
    </a:tx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2388</TotalTime>
  <Words>4864</Words>
  <Application>Microsoft Office PowerPoint</Application>
  <PresentationFormat>宽屏</PresentationFormat>
  <Paragraphs>343</Paragraphs>
  <Slides>43</Slides>
  <Notes>43</Notes>
  <HiddenSlides>0</HiddenSlides>
  <MMClips>43</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43</vt:i4>
      </vt:variant>
    </vt:vector>
  </HeadingPairs>
  <TitlesOfParts>
    <vt:vector size="57" baseType="lpstr">
      <vt:lpstr>Gill Sans Light</vt:lpstr>
      <vt:lpstr>Gills Sans Nova</vt:lpstr>
      <vt:lpstr>Helvetica Light</vt:lpstr>
      <vt:lpstr>Helvetica Neue</vt:lpstr>
      <vt:lpstr>Helvetica Neue Light</vt:lpstr>
      <vt:lpstr>Helvetica Neue Thin</vt:lpstr>
      <vt:lpstr>等线</vt:lpstr>
      <vt:lpstr>等线 Light</vt:lpstr>
      <vt:lpstr>Arial</vt:lpstr>
      <vt:lpstr>Cambria Math</vt:lpstr>
      <vt:lpstr>Gill Sans Nova Light</vt:lpstr>
      <vt:lpstr>Office 主题​​</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NETWORK DIFFUSION MODEL</vt:lpstr>
      <vt:lpstr>NETWORK DIFFUSION MODEL</vt:lpstr>
      <vt:lpstr>NETWORK DIFFUSION MODEL</vt:lpstr>
      <vt:lpstr>NETWORK DIFFUSION MODEL</vt:lpstr>
      <vt:lpstr>2. TRAINABLE MODEL</vt:lpstr>
      <vt:lpstr>PowerPoint 演示文稿</vt:lpstr>
      <vt:lpstr>PowerPoint 演示文稿</vt:lpstr>
      <vt:lpstr>PowerPoint 演示文稿</vt:lpstr>
      <vt:lpstr>PowerPoint 演示文稿</vt:lpstr>
      <vt:lpstr>PowerPoint 演示文稿</vt:lpstr>
      <vt:lpstr>3. EXPERIMENTAL SETUP AND RESULTS</vt:lpstr>
      <vt:lpstr>1. INVERTIBLE NEURAL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 HAO</dc:creator>
  <cp:lastModifiedBy>WEI HAO</cp:lastModifiedBy>
  <cp:revision>618</cp:revision>
  <dcterms:created xsi:type="dcterms:W3CDTF">2020-03-21T04:06:22Z</dcterms:created>
  <dcterms:modified xsi:type="dcterms:W3CDTF">2020-03-31T02:32:59Z</dcterms:modified>
</cp:coreProperties>
</file>